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82" r:id="rId2"/>
    <p:sldId id="283" r:id="rId3"/>
    <p:sldId id="286" r:id="rId4"/>
    <p:sldId id="284" r:id="rId5"/>
    <p:sldId id="294" r:id="rId6"/>
    <p:sldId id="295" r:id="rId7"/>
    <p:sldId id="296" r:id="rId8"/>
    <p:sldId id="297" r:id="rId9"/>
    <p:sldId id="321" r:id="rId10"/>
    <p:sldId id="318" r:id="rId11"/>
    <p:sldId id="320" r:id="rId12"/>
    <p:sldId id="319" r:id="rId13"/>
    <p:sldId id="322" r:id="rId14"/>
    <p:sldId id="323" r:id="rId15"/>
    <p:sldId id="325" r:id="rId16"/>
    <p:sldId id="326" r:id="rId17"/>
    <p:sldId id="324" r:id="rId18"/>
    <p:sldId id="327" r:id="rId19"/>
    <p:sldId id="328" r:id="rId20"/>
    <p:sldId id="329" r:id="rId21"/>
    <p:sldId id="330" r:id="rId22"/>
    <p:sldId id="332" r:id="rId23"/>
    <p:sldId id="31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CA57EA-A59A-435B-BBF4-2E791D66A88B}">
          <p14:sldIdLst>
            <p14:sldId id="282"/>
            <p14:sldId id="283"/>
            <p14:sldId id="286"/>
            <p14:sldId id="284"/>
            <p14:sldId id="294"/>
            <p14:sldId id="295"/>
            <p14:sldId id="296"/>
            <p14:sldId id="297"/>
            <p14:sldId id="321"/>
            <p14:sldId id="318"/>
            <p14:sldId id="320"/>
            <p14:sldId id="319"/>
            <p14:sldId id="322"/>
            <p14:sldId id="323"/>
            <p14:sldId id="325"/>
            <p14:sldId id="326"/>
            <p14:sldId id="324"/>
            <p14:sldId id="327"/>
            <p14:sldId id="328"/>
            <p14:sldId id="329"/>
            <p14:sldId id="330"/>
            <p14:sldId id="332"/>
            <p14:sldId id="31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34" y="-9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23161-F591-4875-83AA-A689C1AAE4C9}" type="doc">
      <dgm:prSet loTypeId="urn:microsoft.com/office/officeart/2005/8/layout/hierarchy3" loCatId="list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8754E234-6B5A-4311-831E-8552CA3264B1}">
      <dgm:prSet phldrT="[Text]" custT="1"/>
      <dgm:spPr/>
      <dgm:t>
        <a:bodyPr/>
        <a:lstStyle/>
        <a:p>
          <a:r>
            <a:rPr lang="en-US" sz="2800" b="1" dirty="0"/>
            <a:t>CGST</a:t>
          </a:r>
        </a:p>
      </dgm:t>
    </dgm:pt>
    <dgm:pt modelId="{AF4817FA-6EE1-489E-81BE-873CEAF4AF5C}" type="parTrans" cxnId="{866492E9-D310-4A76-8419-FF6012EFCE62}">
      <dgm:prSet/>
      <dgm:spPr/>
      <dgm:t>
        <a:bodyPr/>
        <a:lstStyle/>
        <a:p>
          <a:endParaRPr lang="en-US"/>
        </a:p>
      </dgm:t>
    </dgm:pt>
    <dgm:pt modelId="{36C1D449-7B3D-4D6E-AE81-54E649DC1E00}" type="sibTrans" cxnId="{866492E9-D310-4A76-8419-FF6012EFCE62}">
      <dgm:prSet/>
      <dgm:spPr/>
      <dgm:t>
        <a:bodyPr/>
        <a:lstStyle/>
        <a:p>
          <a:endParaRPr lang="en-US"/>
        </a:p>
      </dgm:t>
    </dgm:pt>
    <dgm:pt modelId="{931BFC7D-683C-46B2-A244-E418CFA95516}">
      <dgm:prSet phldrT="[Text]"/>
      <dgm:spPr/>
      <dgm:t>
        <a:bodyPr/>
        <a:lstStyle/>
        <a:p>
          <a:r>
            <a:rPr lang="en-US" dirty="0"/>
            <a:t>CGST</a:t>
          </a:r>
        </a:p>
      </dgm:t>
    </dgm:pt>
    <dgm:pt modelId="{CF37DC24-1D01-4DED-909C-E57DCC4290C6}" type="parTrans" cxnId="{48B0F3A8-016D-465D-9162-762F18E05967}">
      <dgm:prSet/>
      <dgm:spPr/>
      <dgm:t>
        <a:bodyPr/>
        <a:lstStyle/>
        <a:p>
          <a:endParaRPr lang="en-US"/>
        </a:p>
      </dgm:t>
    </dgm:pt>
    <dgm:pt modelId="{E46DE5F7-0E98-4737-894B-9AB6C8C70820}" type="sibTrans" cxnId="{48B0F3A8-016D-465D-9162-762F18E05967}">
      <dgm:prSet/>
      <dgm:spPr/>
      <dgm:t>
        <a:bodyPr/>
        <a:lstStyle/>
        <a:p>
          <a:endParaRPr lang="en-US"/>
        </a:p>
      </dgm:t>
    </dgm:pt>
    <dgm:pt modelId="{804F2322-6F43-4449-B16A-66C7BC2791BF}">
      <dgm:prSet phldrT="[Text]"/>
      <dgm:spPr/>
      <dgm:t>
        <a:bodyPr/>
        <a:lstStyle/>
        <a:p>
          <a:r>
            <a:rPr lang="en-US" dirty="0"/>
            <a:t>IGST</a:t>
          </a:r>
        </a:p>
      </dgm:t>
    </dgm:pt>
    <dgm:pt modelId="{09E86CB7-C2A8-4987-833A-7E0E8DD44665}" type="parTrans" cxnId="{CD4B03E3-7F73-4B54-AB11-297B6DFB092E}">
      <dgm:prSet/>
      <dgm:spPr/>
      <dgm:t>
        <a:bodyPr/>
        <a:lstStyle/>
        <a:p>
          <a:endParaRPr lang="en-US"/>
        </a:p>
      </dgm:t>
    </dgm:pt>
    <dgm:pt modelId="{2D02703A-6EF6-4753-908D-0349C74E7AC0}" type="sibTrans" cxnId="{CD4B03E3-7F73-4B54-AB11-297B6DFB092E}">
      <dgm:prSet/>
      <dgm:spPr/>
      <dgm:t>
        <a:bodyPr/>
        <a:lstStyle/>
        <a:p>
          <a:endParaRPr lang="en-US"/>
        </a:p>
      </dgm:t>
    </dgm:pt>
    <dgm:pt modelId="{39519B51-FEFE-4E01-90F1-CAC2578C9DAD}">
      <dgm:prSet phldrT="[Text]" custT="1"/>
      <dgm:spPr/>
      <dgm:t>
        <a:bodyPr/>
        <a:lstStyle/>
        <a:p>
          <a:r>
            <a:rPr lang="en-US" sz="3200" dirty="0"/>
            <a:t>SGST</a:t>
          </a:r>
        </a:p>
      </dgm:t>
    </dgm:pt>
    <dgm:pt modelId="{C102E478-4B31-40F4-839C-655C6E321B81}" type="parTrans" cxnId="{5C0250D0-14C3-4835-A9FB-EE61A438BCFF}">
      <dgm:prSet/>
      <dgm:spPr/>
      <dgm:t>
        <a:bodyPr/>
        <a:lstStyle/>
        <a:p>
          <a:endParaRPr lang="en-US"/>
        </a:p>
      </dgm:t>
    </dgm:pt>
    <dgm:pt modelId="{4FBEAB2B-2D63-4313-8196-BA6158A257C4}" type="sibTrans" cxnId="{5C0250D0-14C3-4835-A9FB-EE61A438BCFF}">
      <dgm:prSet/>
      <dgm:spPr/>
      <dgm:t>
        <a:bodyPr/>
        <a:lstStyle/>
        <a:p>
          <a:endParaRPr lang="en-US"/>
        </a:p>
      </dgm:t>
    </dgm:pt>
    <dgm:pt modelId="{A097FF8D-3595-4AED-A965-4473AB0F017D}">
      <dgm:prSet phldrT="[Text]"/>
      <dgm:spPr/>
      <dgm:t>
        <a:bodyPr/>
        <a:lstStyle/>
        <a:p>
          <a:r>
            <a:rPr lang="en-US" dirty="0"/>
            <a:t>SGST</a:t>
          </a:r>
        </a:p>
      </dgm:t>
    </dgm:pt>
    <dgm:pt modelId="{CFC7A458-CE39-4FD2-A155-DB01B1EDB046}" type="parTrans" cxnId="{C3E3BAF5-FFC9-46F1-BA02-7569CBF13709}">
      <dgm:prSet/>
      <dgm:spPr/>
      <dgm:t>
        <a:bodyPr/>
        <a:lstStyle/>
        <a:p>
          <a:endParaRPr lang="en-US"/>
        </a:p>
      </dgm:t>
    </dgm:pt>
    <dgm:pt modelId="{21CBC6F2-2B15-4FDE-AE08-8C2B322A9A3D}" type="sibTrans" cxnId="{C3E3BAF5-FFC9-46F1-BA02-7569CBF13709}">
      <dgm:prSet/>
      <dgm:spPr/>
      <dgm:t>
        <a:bodyPr/>
        <a:lstStyle/>
        <a:p>
          <a:endParaRPr lang="en-US"/>
        </a:p>
      </dgm:t>
    </dgm:pt>
    <dgm:pt modelId="{662449FF-2250-4C51-9459-AC49E9F4ACCC}">
      <dgm:prSet phldrT="[Text]"/>
      <dgm:spPr/>
      <dgm:t>
        <a:bodyPr/>
        <a:lstStyle/>
        <a:p>
          <a:r>
            <a:rPr lang="en-US" dirty="0"/>
            <a:t>IGST</a:t>
          </a:r>
        </a:p>
      </dgm:t>
    </dgm:pt>
    <dgm:pt modelId="{DC79E29C-51A8-4E02-B7B5-0D66693D60D7}" type="parTrans" cxnId="{8856CE54-DC16-489D-AAFA-C2850BA7C34A}">
      <dgm:prSet/>
      <dgm:spPr/>
      <dgm:t>
        <a:bodyPr/>
        <a:lstStyle/>
        <a:p>
          <a:endParaRPr lang="en-US"/>
        </a:p>
      </dgm:t>
    </dgm:pt>
    <dgm:pt modelId="{3F4E9E1F-B3B8-4C2C-AC8F-1F340112156B}" type="sibTrans" cxnId="{8856CE54-DC16-489D-AAFA-C2850BA7C34A}">
      <dgm:prSet/>
      <dgm:spPr/>
      <dgm:t>
        <a:bodyPr/>
        <a:lstStyle/>
        <a:p>
          <a:endParaRPr lang="en-US"/>
        </a:p>
      </dgm:t>
    </dgm:pt>
    <dgm:pt modelId="{EA4297A2-795E-4D69-A1B2-FF74C483C450}">
      <dgm:prSet phldrT="[Text]"/>
      <dgm:spPr/>
      <dgm:t>
        <a:bodyPr/>
        <a:lstStyle/>
        <a:p>
          <a:r>
            <a:rPr lang="en-US" dirty="0"/>
            <a:t>UTGST</a:t>
          </a:r>
        </a:p>
      </dgm:t>
    </dgm:pt>
    <dgm:pt modelId="{071BA8BC-2BFA-45DE-AEB1-1FB9ACA60103}" type="parTrans" cxnId="{18BD55EC-8284-4EDE-96F7-8748DAD4DD01}">
      <dgm:prSet/>
      <dgm:spPr/>
      <dgm:t>
        <a:bodyPr/>
        <a:lstStyle/>
        <a:p>
          <a:endParaRPr lang="en-US"/>
        </a:p>
      </dgm:t>
    </dgm:pt>
    <dgm:pt modelId="{6692C0C8-A54F-411D-AF9A-B8E93E9D5BBF}" type="sibTrans" cxnId="{18BD55EC-8284-4EDE-96F7-8748DAD4DD01}">
      <dgm:prSet/>
      <dgm:spPr/>
      <dgm:t>
        <a:bodyPr/>
        <a:lstStyle/>
        <a:p>
          <a:endParaRPr lang="en-US"/>
        </a:p>
      </dgm:t>
    </dgm:pt>
    <dgm:pt modelId="{E616A4EA-3928-4C3E-9D07-E1A5DCF6F401}">
      <dgm:prSet phldrT="[Text]"/>
      <dgm:spPr/>
      <dgm:t>
        <a:bodyPr/>
        <a:lstStyle/>
        <a:p>
          <a:r>
            <a:rPr lang="en-US" dirty="0"/>
            <a:t>IGST</a:t>
          </a:r>
        </a:p>
      </dgm:t>
    </dgm:pt>
    <dgm:pt modelId="{F7DBE0B3-4A4D-4B60-AB21-51D6125D3B31}" type="parTrans" cxnId="{01273E67-8DBF-4E8E-916F-4EB1D27F99CF}">
      <dgm:prSet/>
      <dgm:spPr/>
      <dgm:t>
        <a:bodyPr/>
        <a:lstStyle/>
        <a:p>
          <a:endParaRPr lang="en-US"/>
        </a:p>
      </dgm:t>
    </dgm:pt>
    <dgm:pt modelId="{94C6CA9F-C129-43C5-B54D-6D7CC424E58C}" type="sibTrans" cxnId="{01273E67-8DBF-4E8E-916F-4EB1D27F99CF}">
      <dgm:prSet/>
      <dgm:spPr/>
      <dgm:t>
        <a:bodyPr/>
        <a:lstStyle/>
        <a:p>
          <a:endParaRPr lang="en-US"/>
        </a:p>
      </dgm:t>
    </dgm:pt>
    <dgm:pt modelId="{3301129E-AC9B-442C-850D-55DD603A739C}">
      <dgm:prSet phldrT="[Text]"/>
      <dgm:spPr/>
      <dgm:t>
        <a:bodyPr/>
        <a:lstStyle/>
        <a:p>
          <a:r>
            <a:rPr lang="en-US" dirty="0"/>
            <a:t>CGST</a:t>
          </a:r>
        </a:p>
      </dgm:t>
    </dgm:pt>
    <dgm:pt modelId="{5EE55FC7-A124-46A0-BD13-809B4EA88D04}" type="parTrans" cxnId="{078B4A87-299B-4A4C-B66C-E820CE05C3C9}">
      <dgm:prSet/>
      <dgm:spPr/>
      <dgm:t>
        <a:bodyPr/>
        <a:lstStyle/>
        <a:p>
          <a:endParaRPr lang="en-US"/>
        </a:p>
      </dgm:t>
    </dgm:pt>
    <dgm:pt modelId="{397A0B53-69A9-43F0-BF3A-32A8A1A2C068}" type="sibTrans" cxnId="{078B4A87-299B-4A4C-B66C-E820CE05C3C9}">
      <dgm:prSet/>
      <dgm:spPr/>
      <dgm:t>
        <a:bodyPr/>
        <a:lstStyle/>
        <a:p>
          <a:endParaRPr lang="en-US"/>
        </a:p>
      </dgm:t>
    </dgm:pt>
    <dgm:pt modelId="{31EBD5D4-C22D-49CE-B688-C8AEC85DC072}">
      <dgm:prSet phldrT="[Text]"/>
      <dgm:spPr/>
      <dgm:t>
        <a:bodyPr/>
        <a:lstStyle/>
        <a:p>
          <a:r>
            <a:rPr lang="en-US" dirty="0"/>
            <a:t>SGST</a:t>
          </a:r>
        </a:p>
      </dgm:t>
    </dgm:pt>
    <dgm:pt modelId="{D5EAC552-8A4C-434E-90F7-7DF11949B422}" type="parTrans" cxnId="{7FD25AA9-563B-4DF0-BD8C-4883BDD48CE1}">
      <dgm:prSet/>
      <dgm:spPr/>
      <dgm:t>
        <a:bodyPr/>
        <a:lstStyle/>
        <a:p>
          <a:endParaRPr lang="en-US"/>
        </a:p>
      </dgm:t>
    </dgm:pt>
    <dgm:pt modelId="{B6DF2256-54A8-4967-9F3A-7C8B51D4C2A7}" type="sibTrans" cxnId="{7FD25AA9-563B-4DF0-BD8C-4883BDD48CE1}">
      <dgm:prSet/>
      <dgm:spPr/>
      <dgm:t>
        <a:bodyPr/>
        <a:lstStyle/>
        <a:p>
          <a:endParaRPr lang="en-US"/>
        </a:p>
      </dgm:t>
    </dgm:pt>
    <dgm:pt modelId="{1B4AE4CF-2663-4862-BE10-35C666DB08F1}">
      <dgm:prSet phldrT="[Text]"/>
      <dgm:spPr/>
      <dgm:t>
        <a:bodyPr/>
        <a:lstStyle/>
        <a:p>
          <a:r>
            <a:rPr lang="en-US" dirty="0"/>
            <a:t>IGST</a:t>
          </a:r>
        </a:p>
      </dgm:t>
    </dgm:pt>
    <dgm:pt modelId="{95957DDC-A547-4131-91E3-55B10C8EE834}" type="parTrans" cxnId="{C35B4265-41C6-4538-81C4-37F0F1F35009}">
      <dgm:prSet/>
      <dgm:spPr/>
      <dgm:t>
        <a:bodyPr/>
        <a:lstStyle/>
        <a:p>
          <a:endParaRPr lang="en-US"/>
        </a:p>
      </dgm:t>
    </dgm:pt>
    <dgm:pt modelId="{2320E6BF-68C9-4C8F-8BCD-4BAE8A85B7E3}" type="sibTrans" cxnId="{C35B4265-41C6-4538-81C4-37F0F1F35009}">
      <dgm:prSet/>
      <dgm:spPr/>
      <dgm:t>
        <a:bodyPr/>
        <a:lstStyle/>
        <a:p>
          <a:endParaRPr lang="en-US"/>
        </a:p>
      </dgm:t>
    </dgm:pt>
    <dgm:pt modelId="{E6B8F31B-C37C-4081-9718-2B84DABBA928}" type="pres">
      <dgm:prSet presAssocID="{A7223161-F591-4875-83AA-A689C1AAE4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A77E06-9A68-407C-AAC3-971CF2E7E57C}" type="pres">
      <dgm:prSet presAssocID="{8754E234-6B5A-4311-831E-8552CA3264B1}" presName="root" presStyleCnt="0"/>
      <dgm:spPr/>
    </dgm:pt>
    <dgm:pt modelId="{F68F7B4A-62BD-4C3A-91DE-1409C8CBECE0}" type="pres">
      <dgm:prSet presAssocID="{8754E234-6B5A-4311-831E-8552CA3264B1}" presName="rootComposite" presStyleCnt="0"/>
      <dgm:spPr/>
    </dgm:pt>
    <dgm:pt modelId="{7C601B22-0CCD-4E43-BCA1-1A5CF191109F}" type="pres">
      <dgm:prSet presAssocID="{8754E234-6B5A-4311-831E-8552CA3264B1}" presName="rootText" presStyleLbl="node1" presStyleIdx="0" presStyleCnt="4"/>
      <dgm:spPr/>
      <dgm:t>
        <a:bodyPr/>
        <a:lstStyle/>
        <a:p>
          <a:endParaRPr lang="en-US"/>
        </a:p>
      </dgm:t>
    </dgm:pt>
    <dgm:pt modelId="{179811AC-F285-4D20-A82D-0DEC642BB7F8}" type="pres">
      <dgm:prSet presAssocID="{8754E234-6B5A-4311-831E-8552CA3264B1}" presName="rootConnector" presStyleLbl="node1" presStyleIdx="0" presStyleCnt="4"/>
      <dgm:spPr/>
      <dgm:t>
        <a:bodyPr/>
        <a:lstStyle/>
        <a:p>
          <a:endParaRPr lang="en-US"/>
        </a:p>
      </dgm:t>
    </dgm:pt>
    <dgm:pt modelId="{D7811C23-35A8-4CC2-9DAB-E97BA4E7DF0F}" type="pres">
      <dgm:prSet presAssocID="{8754E234-6B5A-4311-831E-8552CA3264B1}" presName="childShape" presStyleCnt="0"/>
      <dgm:spPr/>
    </dgm:pt>
    <dgm:pt modelId="{88B006B1-F9B0-42EE-ADE4-8C1FA99E13D2}" type="pres">
      <dgm:prSet presAssocID="{CF37DC24-1D01-4DED-909C-E57DCC4290C6}" presName="Name13" presStyleLbl="parChTrans1D2" presStyleIdx="0" presStyleCnt="7"/>
      <dgm:spPr/>
      <dgm:t>
        <a:bodyPr/>
        <a:lstStyle/>
        <a:p>
          <a:endParaRPr lang="en-US"/>
        </a:p>
      </dgm:t>
    </dgm:pt>
    <dgm:pt modelId="{C4A1F142-8B86-42AF-BDDC-A75C09CCC1AF}" type="pres">
      <dgm:prSet presAssocID="{931BFC7D-683C-46B2-A244-E418CFA95516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A05D6-3928-4BEB-83C0-950DD598BDDE}" type="pres">
      <dgm:prSet presAssocID="{09E86CB7-C2A8-4987-833A-7E0E8DD44665}" presName="Name13" presStyleLbl="parChTrans1D2" presStyleIdx="1" presStyleCnt="7"/>
      <dgm:spPr/>
      <dgm:t>
        <a:bodyPr/>
        <a:lstStyle/>
        <a:p>
          <a:endParaRPr lang="en-US"/>
        </a:p>
      </dgm:t>
    </dgm:pt>
    <dgm:pt modelId="{B2FF085B-1227-44F2-A4A6-3C1AD5950EC4}" type="pres">
      <dgm:prSet presAssocID="{804F2322-6F43-4449-B16A-66C7BC2791BF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C66AE-C15F-4D8E-9BB5-1B0E81C5C88B}" type="pres">
      <dgm:prSet presAssocID="{39519B51-FEFE-4E01-90F1-CAC2578C9DAD}" presName="root" presStyleCnt="0"/>
      <dgm:spPr/>
    </dgm:pt>
    <dgm:pt modelId="{D672E984-048B-4D4A-AC04-DFBD29474298}" type="pres">
      <dgm:prSet presAssocID="{39519B51-FEFE-4E01-90F1-CAC2578C9DAD}" presName="rootComposite" presStyleCnt="0"/>
      <dgm:spPr/>
    </dgm:pt>
    <dgm:pt modelId="{E37FF1F2-1402-4CA1-B119-E2EC3BCA7CD5}" type="pres">
      <dgm:prSet presAssocID="{39519B51-FEFE-4E01-90F1-CAC2578C9DAD}" presName="rootText" presStyleLbl="node1" presStyleIdx="1" presStyleCnt="4"/>
      <dgm:spPr/>
      <dgm:t>
        <a:bodyPr/>
        <a:lstStyle/>
        <a:p>
          <a:endParaRPr lang="en-US"/>
        </a:p>
      </dgm:t>
    </dgm:pt>
    <dgm:pt modelId="{7B59D1D6-6A97-4500-9A7B-46279233D201}" type="pres">
      <dgm:prSet presAssocID="{39519B51-FEFE-4E01-90F1-CAC2578C9DAD}" presName="rootConnector" presStyleLbl="node1" presStyleIdx="1" presStyleCnt="4"/>
      <dgm:spPr/>
      <dgm:t>
        <a:bodyPr/>
        <a:lstStyle/>
        <a:p>
          <a:endParaRPr lang="en-US"/>
        </a:p>
      </dgm:t>
    </dgm:pt>
    <dgm:pt modelId="{CE86A21A-E432-4AFD-832E-AFC2F4DF9842}" type="pres">
      <dgm:prSet presAssocID="{39519B51-FEFE-4E01-90F1-CAC2578C9DAD}" presName="childShape" presStyleCnt="0"/>
      <dgm:spPr/>
    </dgm:pt>
    <dgm:pt modelId="{01C4DD23-4782-452B-85AF-11C7D5141B42}" type="pres">
      <dgm:prSet presAssocID="{CFC7A458-CE39-4FD2-A155-DB01B1EDB046}" presName="Name13" presStyleLbl="parChTrans1D2" presStyleIdx="2" presStyleCnt="7"/>
      <dgm:spPr/>
      <dgm:t>
        <a:bodyPr/>
        <a:lstStyle/>
        <a:p>
          <a:endParaRPr lang="en-US"/>
        </a:p>
      </dgm:t>
    </dgm:pt>
    <dgm:pt modelId="{0D665FA4-DD01-4DE2-AABF-79C069A42852}" type="pres">
      <dgm:prSet presAssocID="{A097FF8D-3595-4AED-A965-4473AB0F017D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8475C-D78D-4E21-BF2A-E48740DAA642}" type="pres">
      <dgm:prSet presAssocID="{DC79E29C-51A8-4E02-B7B5-0D66693D60D7}" presName="Name13" presStyleLbl="parChTrans1D2" presStyleIdx="3" presStyleCnt="7"/>
      <dgm:spPr/>
      <dgm:t>
        <a:bodyPr/>
        <a:lstStyle/>
        <a:p>
          <a:endParaRPr lang="en-US"/>
        </a:p>
      </dgm:t>
    </dgm:pt>
    <dgm:pt modelId="{306DFFF4-2C2B-4CF5-85C7-FFF920AFCE9B}" type="pres">
      <dgm:prSet presAssocID="{662449FF-2250-4C51-9459-AC49E9F4ACCC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B9B95-5E4A-44F5-B6A5-818233096547}" type="pres">
      <dgm:prSet presAssocID="{1B4AE4CF-2663-4862-BE10-35C666DB08F1}" presName="root" presStyleCnt="0"/>
      <dgm:spPr/>
    </dgm:pt>
    <dgm:pt modelId="{85D284FC-5F7D-42FF-BC2D-797C228654F3}" type="pres">
      <dgm:prSet presAssocID="{1B4AE4CF-2663-4862-BE10-35C666DB08F1}" presName="rootComposite" presStyleCnt="0"/>
      <dgm:spPr/>
    </dgm:pt>
    <dgm:pt modelId="{A4E0CE95-A46F-4164-B2F5-08873AAD5B0F}" type="pres">
      <dgm:prSet presAssocID="{1B4AE4CF-2663-4862-BE10-35C666DB08F1}" presName="rootText" presStyleLbl="node1" presStyleIdx="2" presStyleCnt="4"/>
      <dgm:spPr/>
      <dgm:t>
        <a:bodyPr/>
        <a:lstStyle/>
        <a:p>
          <a:endParaRPr lang="en-US"/>
        </a:p>
      </dgm:t>
    </dgm:pt>
    <dgm:pt modelId="{1565912D-730D-473B-8A69-3EB8F0EF2B46}" type="pres">
      <dgm:prSet presAssocID="{1B4AE4CF-2663-4862-BE10-35C666DB08F1}" presName="rootConnector" presStyleLbl="node1" presStyleIdx="2" presStyleCnt="4"/>
      <dgm:spPr/>
      <dgm:t>
        <a:bodyPr/>
        <a:lstStyle/>
        <a:p>
          <a:endParaRPr lang="en-US"/>
        </a:p>
      </dgm:t>
    </dgm:pt>
    <dgm:pt modelId="{0A944ECE-3FD9-4DDD-A68C-9EE0D478285B}" type="pres">
      <dgm:prSet presAssocID="{1B4AE4CF-2663-4862-BE10-35C666DB08F1}" presName="childShape" presStyleCnt="0"/>
      <dgm:spPr/>
    </dgm:pt>
    <dgm:pt modelId="{E02CA8DE-7EAA-4E98-94CE-C8CB019F2A7B}" type="pres">
      <dgm:prSet presAssocID="{F7DBE0B3-4A4D-4B60-AB21-51D6125D3B31}" presName="Name13" presStyleLbl="parChTrans1D2" presStyleIdx="4" presStyleCnt="7"/>
      <dgm:spPr/>
      <dgm:t>
        <a:bodyPr/>
        <a:lstStyle/>
        <a:p>
          <a:endParaRPr lang="en-US"/>
        </a:p>
      </dgm:t>
    </dgm:pt>
    <dgm:pt modelId="{68D99821-67A6-45A3-A145-8A44A298B48B}" type="pres">
      <dgm:prSet presAssocID="{E616A4EA-3928-4C3E-9D07-E1A5DCF6F401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96265-D043-4B89-B219-FF325AB83A17}" type="pres">
      <dgm:prSet presAssocID="{5EE55FC7-A124-46A0-BD13-809B4EA88D04}" presName="Name13" presStyleLbl="parChTrans1D2" presStyleIdx="5" presStyleCnt="7"/>
      <dgm:spPr/>
      <dgm:t>
        <a:bodyPr/>
        <a:lstStyle/>
        <a:p>
          <a:endParaRPr lang="en-US"/>
        </a:p>
      </dgm:t>
    </dgm:pt>
    <dgm:pt modelId="{2DA59B73-F503-492D-9240-7168626B6B62}" type="pres">
      <dgm:prSet presAssocID="{3301129E-AC9B-442C-850D-55DD603A739C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BEADF-1194-45EF-82D1-1947868B9751}" type="pres">
      <dgm:prSet presAssocID="{D5EAC552-8A4C-434E-90F7-7DF11949B422}" presName="Name13" presStyleLbl="parChTrans1D2" presStyleIdx="6" presStyleCnt="7"/>
      <dgm:spPr/>
      <dgm:t>
        <a:bodyPr/>
        <a:lstStyle/>
        <a:p>
          <a:endParaRPr lang="en-US"/>
        </a:p>
      </dgm:t>
    </dgm:pt>
    <dgm:pt modelId="{1F726F2F-F1A8-4610-8DF0-69D086968E7D}" type="pres">
      <dgm:prSet presAssocID="{31EBD5D4-C22D-49CE-B688-C8AEC85DC072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82AE2-0DAC-4026-93DD-1A28BA4C617C}" type="pres">
      <dgm:prSet presAssocID="{EA4297A2-795E-4D69-A1B2-FF74C483C450}" presName="root" presStyleCnt="0"/>
      <dgm:spPr/>
    </dgm:pt>
    <dgm:pt modelId="{7B9DACA2-58D8-4D97-8189-5AD7B630BDF9}" type="pres">
      <dgm:prSet presAssocID="{EA4297A2-795E-4D69-A1B2-FF74C483C450}" presName="rootComposite" presStyleCnt="0"/>
      <dgm:spPr/>
    </dgm:pt>
    <dgm:pt modelId="{4102B95F-52A8-44CC-AEB5-5FE26BF9C4D6}" type="pres">
      <dgm:prSet presAssocID="{EA4297A2-795E-4D69-A1B2-FF74C483C450}" presName="rootText" presStyleLbl="node1" presStyleIdx="3" presStyleCnt="4"/>
      <dgm:spPr/>
      <dgm:t>
        <a:bodyPr/>
        <a:lstStyle/>
        <a:p>
          <a:endParaRPr lang="en-US"/>
        </a:p>
      </dgm:t>
    </dgm:pt>
    <dgm:pt modelId="{42400802-CD59-4E67-9131-55AC842E4308}" type="pres">
      <dgm:prSet presAssocID="{EA4297A2-795E-4D69-A1B2-FF74C483C450}" presName="rootConnector" presStyleLbl="node1" presStyleIdx="3" presStyleCnt="4"/>
      <dgm:spPr/>
      <dgm:t>
        <a:bodyPr/>
        <a:lstStyle/>
        <a:p>
          <a:endParaRPr lang="en-US"/>
        </a:p>
      </dgm:t>
    </dgm:pt>
    <dgm:pt modelId="{BC4CAEEA-3DEE-4C06-A830-3EB42CB9DB0D}" type="pres">
      <dgm:prSet presAssocID="{EA4297A2-795E-4D69-A1B2-FF74C483C450}" presName="childShape" presStyleCnt="0"/>
      <dgm:spPr/>
    </dgm:pt>
  </dgm:ptLst>
  <dgm:cxnLst>
    <dgm:cxn modelId="{CD4B03E3-7F73-4B54-AB11-297B6DFB092E}" srcId="{8754E234-6B5A-4311-831E-8552CA3264B1}" destId="{804F2322-6F43-4449-B16A-66C7BC2791BF}" srcOrd="1" destOrd="0" parTransId="{09E86CB7-C2A8-4987-833A-7E0E8DD44665}" sibTransId="{2D02703A-6EF6-4753-908D-0349C74E7AC0}"/>
    <dgm:cxn modelId="{48B0F3A8-016D-465D-9162-762F18E05967}" srcId="{8754E234-6B5A-4311-831E-8552CA3264B1}" destId="{931BFC7D-683C-46B2-A244-E418CFA95516}" srcOrd="0" destOrd="0" parTransId="{CF37DC24-1D01-4DED-909C-E57DCC4290C6}" sibTransId="{E46DE5F7-0E98-4737-894B-9AB6C8C70820}"/>
    <dgm:cxn modelId="{2E505F06-86C3-4672-A00F-FDCD0D909F54}" type="presOf" srcId="{D5EAC552-8A4C-434E-90F7-7DF11949B422}" destId="{892BEADF-1194-45EF-82D1-1947868B9751}" srcOrd="0" destOrd="0" presId="urn:microsoft.com/office/officeart/2005/8/layout/hierarchy3"/>
    <dgm:cxn modelId="{5C0250D0-14C3-4835-A9FB-EE61A438BCFF}" srcId="{A7223161-F591-4875-83AA-A689C1AAE4C9}" destId="{39519B51-FEFE-4E01-90F1-CAC2578C9DAD}" srcOrd="1" destOrd="0" parTransId="{C102E478-4B31-40F4-839C-655C6E321B81}" sibTransId="{4FBEAB2B-2D63-4313-8196-BA6158A257C4}"/>
    <dgm:cxn modelId="{288A6A03-63EE-4522-981A-D5A976059663}" type="presOf" srcId="{8754E234-6B5A-4311-831E-8552CA3264B1}" destId="{179811AC-F285-4D20-A82D-0DEC642BB7F8}" srcOrd="1" destOrd="0" presId="urn:microsoft.com/office/officeart/2005/8/layout/hierarchy3"/>
    <dgm:cxn modelId="{866492E9-D310-4A76-8419-FF6012EFCE62}" srcId="{A7223161-F591-4875-83AA-A689C1AAE4C9}" destId="{8754E234-6B5A-4311-831E-8552CA3264B1}" srcOrd="0" destOrd="0" parTransId="{AF4817FA-6EE1-489E-81BE-873CEAF4AF5C}" sibTransId="{36C1D449-7B3D-4D6E-AE81-54E649DC1E00}"/>
    <dgm:cxn modelId="{7FD25AA9-563B-4DF0-BD8C-4883BDD48CE1}" srcId="{1B4AE4CF-2663-4862-BE10-35C666DB08F1}" destId="{31EBD5D4-C22D-49CE-B688-C8AEC85DC072}" srcOrd="2" destOrd="0" parTransId="{D5EAC552-8A4C-434E-90F7-7DF11949B422}" sibTransId="{B6DF2256-54A8-4967-9F3A-7C8B51D4C2A7}"/>
    <dgm:cxn modelId="{CDF8100B-1698-4B84-9F8F-3DBECE4A3DC4}" type="presOf" srcId="{8754E234-6B5A-4311-831E-8552CA3264B1}" destId="{7C601B22-0CCD-4E43-BCA1-1A5CF191109F}" srcOrd="0" destOrd="0" presId="urn:microsoft.com/office/officeart/2005/8/layout/hierarchy3"/>
    <dgm:cxn modelId="{96679ADD-E037-4664-8A86-11470650DB0D}" type="presOf" srcId="{F7DBE0B3-4A4D-4B60-AB21-51D6125D3B31}" destId="{E02CA8DE-7EAA-4E98-94CE-C8CB019F2A7B}" srcOrd="0" destOrd="0" presId="urn:microsoft.com/office/officeart/2005/8/layout/hierarchy3"/>
    <dgm:cxn modelId="{C35B4265-41C6-4538-81C4-37F0F1F35009}" srcId="{A7223161-F591-4875-83AA-A689C1AAE4C9}" destId="{1B4AE4CF-2663-4862-BE10-35C666DB08F1}" srcOrd="2" destOrd="0" parTransId="{95957DDC-A547-4131-91E3-55B10C8EE834}" sibTransId="{2320E6BF-68C9-4C8F-8BCD-4BAE8A85B7E3}"/>
    <dgm:cxn modelId="{18BD55EC-8284-4EDE-96F7-8748DAD4DD01}" srcId="{A7223161-F591-4875-83AA-A689C1AAE4C9}" destId="{EA4297A2-795E-4D69-A1B2-FF74C483C450}" srcOrd="3" destOrd="0" parTransId="{071BA8BC-2BFA-45DE-AEB1-1FB9ACA60103}" sibTransId="{6692C0C8-A54F-411D-AF9A-B8E93E9D5BBF}"/>
    <dgm:cxn modelId="{073664CF-9091-4EC4-AB8A-0CBEC870679B}" type="presOf" srcId="{09E86CB7-C2A8-4987-833A-7E0E8DD44665}" destId="{E7EA05D6-3928-4BEB-83C0-950DD598BDDE}" srcOrd="0" destOrd="0" presId="urn:microsoft.com/office/officeart/2005/8/layout/hierarchy3"/>
    <dgm:cxn modelId="{0A36A86F-1FD6-4F36-BC46-398AA9D393BD}" type="presOf" srcId="{39519B51-FEFE-4E01-90F1-CAC2578C9DAD}" destId="{7B59D1D6-6A97-4500-9A7B-46279233D201}" srcOrd="1" destOrd="0" presId="urn:microsoft.com/office/officeart/2005/8/layout/hierarchy3"/>
    <dgm:cxn modelId="{8856CE54-DC16-489D-AAFA-C2850BA7C34A}" srcId="{39519B51-FEFE-4E01-90F1-CAC2578C9DAD}" destId="{662449FF-2250-4C51-9459-AC49E9F4ACCC}" srcOrd="1" destOrd="0" parTransId="{DC79E29C-51A8-4E02-B7B5-0D66693D60D7}" sibTransId="{3F4E9E1F-B3B8-4C2C-AC8F-1F340112156B}"/>
    <dgm:cxn modelId="{89978961-4CC1-4FBF-82CC-D460D984B3C6}" type="presOf" srcId="{A097FF8D-3595-4AED-A965-4473AB0F017D}" destId="{0D665FA4-DD01-4DE2-AABF-79C069A42852}" srcOrd="0" destOrd="0" presId="urn:microsoft.com/office/officeart/2005/8/layout/hierarchy3"/>
    <dgm:cxn modelId="{1CE391B4-7DAE-4175-BD25-67B796A5D527}" type="presOf" srcId="{DC79E29C-51A8-4E02-B7B5-0D66693D60D7}" destId="{E2E8475C-D78D-4E21-BF2A-E48740DAA642}" srcOrd="0" destOrd="0" presId="urn:microsoft.com/office/officeart/2005/8/layout/hierarchy3"/>
    <dgm:cxn modelId="{270A6132-CC9E-4790-ACC0-195D504EBFEB}" type="presOf" srcId="{804F2322-6F43-4449-B16A-66C7BC2791BF}" destId="{B2FF085B-1227-44F2-A4A6-3C1AD5950EC4}" srcOrd="0" destOrd="0" presId="urn:microsoft.com/office/officeart/2005/8/layout/hierarchy3"/>
    <dgm:cxn modelId="{DD3513FC-5FF9-468F-940A-EF2BC48DBAEF}" type="presOf" srcId="{662449FF-2250-4C51-9459-AC49E9F4ACCC}" destId="{306DFFF4-2C2B-4CF5-85C7-FFF920AFCE9B}" srcOrd="0" destOrd="0" presId="urn:microsoft.com/office/officeart/2005/8/layout/hierarchy3"/>
    <dgm:cxn modelId="{FD56ADBE-09FA-4D30-BE69-B645AA6403B2}" type="presOf" srcId="{31EBD5D4-C22D-49CE-B688-C8AEC85DC072}" destId="{1F726F2F-F1A8-4610-8DF0-69D086968E7D}" srcOrd="0" destOrd="0" presId="urn:microsoft.com/office/officeart/2005/8/layout/hierarchy3"/>
    <dgm:cxn modelId="{0F661893-539E-45B9-A817-D195875F4277}" type="presOf" srcId="{A7223161-F591-4875-83AA-A689C1AAE4C9}" destId="{E6B8F31B-C37C-4081-9718-2B84DABBA928}" srcOrd="0" destOrd="0" presId="urn:microsoft.com/office/officeart/2005/8/layout/hierarchy3"/>
    <dgm:cxn modelId="{F822F84F-C482-47F7-82CA-3D110E7AE862}" type="presOf" srcId="{CFC7A458-CE39-4FD2-A155-DB01B1EDB046}" destId="{01C4DD23-4782-452B-85AF-11C7D5141B42}" srcOrd="0" destOrd="0" presId="urn:microsoft.com/office/officeart/2005/8/layout/hierarchy3"/>
    <dgm:cxn modelId="{FEF10CFB-8B26-4F26-9ADD-3B3442D98734}" type="presOf" srcId="{5EE55FC7-A124-46A0-BD13-809B4EA88D04}" destId="{D4896265-D043-4B89-B219-FF325AB83A17}" srcOrd="0" destOrd="0" presId="urn:microsoft.com/office/officeart/2005/8/layout/hierarchy3"/>
    <dgm:cxn modelId="{01273E67-8DBF-4E8E-916F-4EB1D27F99CF}" srcId="{1B4AE4CF-2663-4862-BE10-35C666DB08F1}" destId="{E616A4EA-3928-4C3E-9D07-E1A5DCF6F401}" srcOrd="0" destOrd="0" parTransId="{F7DBE0B3-4A4D-4B60-AB21-51D6125D3B31}" sibTransId="{94C6CA9F-C129-43C5-B54D-6D7CC424E58C}"/>
    <dgm:cxn modelId="{3E956723-436E-44AC-A305-88B2C51274D0}" type="presOf" srcId="{E616A4EA-3928-4C3E-9D07-E1A5DCF6F401}" destId="{68D99821-67A6-45A3-A145-8A44A298B48B}" srcOrd="0" destOrd="0" presId="urn:microsoft.com/office/officeart/2005/8/layout/hierarchy3"/>
    <dgm:cxn modelId="{D488F296-F4A0-4B96-B28B-9F92C3571960}" type="presOf" srcId="{CF37DC24-1D01-4DED-909C-E57DCC4290C6}" destId="{88B006B1-F9B0-42EE-ADE4-8C1FA99E13D2}" srcOrd="0" destOrd="0" presId="urn:microsoft.com/office/officeart/2005/8/layout/hierarchy3"/>
    <dgm:cxn modelId="{81D90018-ACD9-42F0-8C77-25E0674DE152}" type="presOf" srcId="{EA4297A2-795E-4D69-A1B2-FF74C483C450}" destId="{42400802-CD59-4E67-9131-55AC842E4308}" srcOrd="1" destOrd="0" presId="urn:microsoft.com/office/officeart/2005/8/layout/hierarchy3"/>
    <dgm:cxn modelId="{078B4A87-299B-4A4C-B66C-E820CE05C3C9}" srcId="{1B4AE4CF-2663-4862-BE10-35C666DB08F1}" destId="{3301129E-AC9B-442C-850D-55DD603A739C}" srcOrd="1" destOrd="0" parTransId="{5EE55FC7-A124-46A0-BD13-809B4EA88D04}" sibTransId="{397A0B53-69A9-43F0-BF3A-32A8A1A2C068}"/>
    <dgm:cxn modelId="{62B85D39-F497-4BC1-8B20-E6A096110EF3}" type="presOf" srcId="{1B4AE4CF-2663-4862-BE10-35C666DB08F1}" destId="{1565912D-730D-473B-8A69-3EB8F0EF2B46}" srcOrd="1" destOrd="0" presId="urn:microsoft.com/office/officeart/2005/8/layout/hierarchy3"/>
    <dgm:cxn modelId="{8F269EA0-1CD6-4D67-9802-8FFC46F62DFA}" type="presOf" srcId="{39519B51-FEFE-4E01-90F1-CAC2578C9DAD}" destId="{E37FF1F2-1402-4CA1-B119-E2EC3BCA7CD5}" srcOrd="0" destOrd="0" presId="urn:microsoft.com/office/officeart/2005/8/layout/hierarchy3"/>
    <dgm:cxn modelId="{271B739F-2AEA-4C3F-BC90-68108EEF6D82}" type="presOf" srcId="{1B4AE4CF-2663-4862-BE10-35C666DB08F1}" destId="{A4E0CE95-A46F-4164-B2F5-08873AAD5B0F}" srcOrd="0" destOrd="0" presId="urn:microsoft.com/office/officeart/2005/8/layout/hierarchy3"/>
    <dgm:cxn modelId="{C3E3BAF5-FFC9-46F1-BA02-7569CBF13709}" srcId="{39519B51-FEFE-4E01-90F1-CAC2578C9DAD}" destId="{A097FF8D-3595-4AED-A965-4473AB0F017D}" srcOrd="0" destOrd="0" parTransId="{CFC7A458-CE39-4FD2-A155-DB01B1EDB046}" sibTransId="{21CBC6F2-2B15-4FDE-AE08-8C2B322A9A3D}"/>
    <dgm:cxn modelId="{EEDD3CD8-A1DB-4815-A62E-9F8C2A0EE1F3}" type="presOf" srcId="{3301129E-AC9B-442C-850D-55DD603A739C}" destId="{2DA59B73-F503-492D-9240-7168626B6B62}" srcOrd="0" destOrd="0" presId="urn:microsoft.com/office/officeart/2005/8/layout/hierarchy3"/>
    <dgm:cxn modelId="{F6C70860-B0D6-4A60-AA76-D03F1554FC7E}" type="presOf" srcId="{931BFC7D-683C-46B2-A244-E418CFA95516}" destId="{C4A1F142-8B86-42AF-BDDC-A75C09CCC1AF}" srcOrd="0" destOrd="0" presId="urn:microsoft.com/office/officeart/2005/8/layout/hierarchy3"/>
    <dgm:cxn modelId="{3048C209-8A63-42F6-A763-84538CBA53FA}" type="presOf" srcId="{EA4297A2-795E-4D69-A1B2-FF74C483C450}" destId="{4102B95F-52A8-44CC-AEB5-5FE26BF9C4D6}" srcOrd="0" destOrd="0" presId="urn:microsoft.com/office/officeart/2005/8/layout/hierarchy3"/>
    <dgm:cxn modelId="{D0CD9683-EEDA-465F-80D2-28334BE2D477}" type="presParOf" srcId="{E6B8F31B-C37C-4081-9718-2B84DABBA928}" destId="{03A77E06-9A68-407C-AAC3-971CF2E7E57C}" srcOrd="0" destOrd="0" presId="urn:microsoft.com/office/officeart/2005/8/layout/hierarchy3"/>
    <dgm:cxn modelId="{5DF8D91D-C9BF-4BBF-9371-A9EBCBFC5282}" type="presParOf" srcId="{03A77E06-9A68-407C-AAC3-971CF2E7E57C}" destId="{F68F7B4A-62BD-4C3A-91DE-1409C8CBECE0}" srcOrd="0" destOrd="0" presId="urn:microsoft.com/office/officeart/2005/8/layout/hierarchy3"/>
    <dgm:cxn modelId="{9067BAEC-A582-4A20-BA8C-060ACDA0F90A}" type="presParOf" srcId="{F68F7B4A-62BD-4C3A-91DE-1409C8CBECE0}" destId="{7C601B22-0CCD-4E43-BCA1-1A5CF191109F}" srcOrd="0" destOrd="0" presId="urn:microsoft.com/office/officeart/2005/8/layout/hierarchy3"/>
    <dgm:cxn modelId="{1095C01B-CA77-4C6D-8BD2-1E5C2A01F4C8}" type="presParOf" srcId="{F68F7B4A-62BD-4C3A-91DE-1409C8CBECE0}" destId="{179811AC-F285-4D20-A82D-0DEC642BB7F8}" srcOrd="1" destOrd="0" presId="urn:microsoft.com/office/officeart/2005/8/layout/hierarchy3"/>
    <dgm:cxn modelId="{0C82873B-5D1C-4B98-B806-8F879F19EEE9}" type="presParOf" srcId="{03A77E06-9A68-407C-AAC3-971CF2E7E57C}" destId="{D7811C23-35A8-4CC2-9DAB-E97BA4E7DF0F}" srcOrd="1" destOrd="0" presId="urn:microsoft.com/office/officeart/2005/8/layout/hierarchy3"/>
    <dgm:cxn modelId="{F8B7182A-CC54-4F96-AFD6-2925F135637B}" type="presParOf" srcId="{D7811C23-35A8-4CC2-9DAB-E97BA4E7DF0F}" destId="{88B006B1-F9B0-42EE-ADE4-8C1FA99E13D2}" srcOrd="0" destOrd="0" presId="urn:microsoft.com/office/officeart/2005/8/layout/hierarchy3"/>
    <dgm:cxn modelId="{90134895-3E5E-4100-A15E-873C9C5323D6}" type="presParOf" srcId="{D7811C23-35A8-4CC2-9DAB-E97BA4E7DF0F}" destId="{C4A1F142-8B86-42AF-BDDC-A75C09CCC1AF}" srcOrd="1" destOrd="0" presId="urn:microsoft.com/office/officeart/2005/8/layout/hierarchy3"/>
    <dgm:cxn modelId="{9DFAB2D5-0419-45E6-9171-694C5E54003E}" type="presParOf" srcId="{D7811C23-35A8-4CC2-9DAB-E97BA4E7DF0F}" destId="{E7EA05D6-3928-4BEB-83C0-950DD598BDDE}" srcOrd="2" destOrd="0" presId="urn:microsoft.com/office/officeart/2005/8/layout/hierarchy3"/>
    <dgm:cxn modelId="{71AA29EC-3883-405C-B334-E85899EFDDAC}" type="presParOf" srcId="{D7811C23-35A8-4CC2-9DAB-E97BA4E7DF0F}" destId="{B2FF085B-1227-44F2-A4A6-3C1AD5950EC4}" srcOrd="3" destOrd="0" presId="urn:microsoft.com/office/officeart/2005/8/layout/hierarchy3"/>
    <dgm:cxn modelId="{70598D5E-B3F7-4C6B-8C74-9863E28E7F41}" type="presParOf" srcId="{E6B8F31B-C37C-4081-9718-2B84DABBA928}" destId="{B28C66AE-C15F-4D8E-9BB5-1B0E81C5C88B}" srcOrd="1" destOrd="0" presId="urn:microsoft.com/office/officeart/2005/8/layout/hierarchy3"/>
    <dgm:cxn modelId="{1CE46306-F8C3-4C32-A733-7B88305F0252}" type="presParOf" srcId="{B28C66AE-C15F-4D8E-9BB5-1B0E81C5C88B}" destId="{D672E984-048B-4D4A-AC04-DFBD29474298}" srcOrd="0" destOrd="0" presId="urn:microsoft.com/office/officeart/2005/8/layout/hierarchy3"/>
    <dgm:cxn modelId="{247D5C45-1EE6-4DF9-80D8-74E934F249DE}" type="presParOf" srcId="{D672E984-048B-4D4A-AC04-DFBD29474298}" destId="{E37FF1F2-1402-4CA1-B119-E2EC3BCA7CD5}" srcOrd="0" destOrd="0" presId="urn:microsoft.com/office/officeart/2005/8/layout/hierarchy3"/>
    <dgm:cxn modelId="{500F36A2-CD8C-4649-B613-3E931B065D79}" type="presParOf" srcId="{D672E984-048B-4D4A-AC04-DFBD29474298}" destId="{7B59D1D6-6A97-4500-9A7B-46279233D201}" srcOrd="1" destOrd="0" presId="urn:microsoft.com/office/officeart/2005/8/layout/hierarchy3"/>
    <dgm:cxn modelId="{057877F4-64A5-4441-AAD3-9169D5DCE572}" type="presParOf" srcId="{B28C66AE-C15F-4D8E-9BB5-1B0E81C5C88B}" destId="{CE86A21A-E432-4AFD-832E-AFC2F4DF9842}" srcOrd="1" destOrd="0" presId="urn:microsoft.com/office/officeart/2005/8/layout/hierarchy3"/>
    <dgm:cxn modelId="{6056F727-76AF-4BE2-A48D-FF27245931A0}" type="presParOf" srcId="{CE86A21A-E432-4AFD-832E-AFC2F4DF9842}" destId="{01C4DD23-4782-452B-85AF-11C7D5141B42}" srcOrd="0" destOrd="0" presId="urn:microsoft.com/office/officeart/2005/8/layout/hierarchy3"/>
    <dgm:cxn modelId="{D1DB7521-CE0F-4DD6-A873-302BB48A336C}" type="presParOf" srcId="{CE86A21A-E432-4AFD-832E-AFC2F4DF9842}" destId="{0D665FA4-DD01-4DE2-AABF-79C069A42852}" srcOrd="1" destOrd="0" presId="urn:microsoft.com/office/officeart/2005/8/layout/hierarchy3"/>
    <dgm:cxn modelId="{9B24B2C7-EC8A-4D9A-AA0C-CD8CB54A441A}" type="presParOf" srcId="{CE86A21A-E432-4AFD-832E-AFC2F4DF9842}" destId="{E2E8475C-D78D-4E21-BF2A-E48740DAA642}" srcOrd="2" destOrd="0" presId="urn:microsoft.com/office/officeart/2005/8/layout/hierarchy3"/>
    <dgm:cxn modelId="{7127F9FE-2BDF-492E-801D-263FC535BC7C}" type="presParOf" srcId="{CE86A21A-E432-4AFD-832E-AFC2F4DF9842}" destId="{306DFFF4-2C2B-4CF5-85C7-FFF920AFCE9B}" srcOrd="3" destOrd="0" presId="urn:microsoft.com/office/officeart/2005/8/layout/hierarchy3"/>
    <dgm:cxn modelId="{615B5C35-3F90-411C-8AF1-28C47F446958}" type="presParOf" srcId="{E6B8F31B-C37C-4081-9718-2B84DABBA928}" destId="{9FBB9B95-5E4A-44F5-B6A5-818233096547}" srcOrd="2" destOrd="0" presId="urn:microsoft.com/office/officeart/2005/8/layout/hierarchy3"/>
    <dgm:cxn modelId="{7DFAFECE-16F1-41A1-A490-380E66236AA8}" type="presParOf" srcId="{9FBB9B95-5E4A-44F5-B6A5-818233096547}" destId="{85D284FC-5F7D-42FF-BC2D-797C228654F3}" srcOrd="0" destOrd="0" presId="urn:microsoft.com/office/officeart/2005/8/layout/hierarchy3"/>
    <dgm:cxn modelId="{1BA5D135-B10F-4EDD-BF71-83ABEDE96336}" type="presParOf" srcId="{85D284FC-5F7D-42FF-BC2D-797C228654F3}" destId="{A4E0CE95-A46F-4164-B2F5-08873AAD5B0F}" srcOrd="0" destOrd="0" presId="urn:microsoft.com/office/officeart/2005/8/layout/hierarchy3"/>
    <dgm:cxn modelId="{E23B8D3F-4E14-4074-8CF8-3BC954D33E61}" type="presParOf" srcId="{85D284FC-5F7D-42FF-BC2D-797C228654F3}" destId="{1565912D-730D-473B-8A69-3EB8F0EF2B46}" srcOrd="1" destOrd="0" presId="urn:microsoft.com/office/officeart/2005/8/layout/hierarchy3"/>
    <dgm:cxn modelId="{1013E56B-9C73-4FA0-9A01-D603CC3401D1}" type="presParOf" srcId="{9FBB9B95-5E4A-44F5-B6A5-818233096547}" destId="{0A944ECE-3FD9-4DDD-A68C-9EE0D478285B}" srcOrd="1" destOrd="0" presId="urn:microsoft.com/office/officeart/2005/8/layout/hierarchy3"/>
    <dgm:cxn modelId="{34967374-6AF7-4CBC-932F-7573F06ED0D8}" type="presParOf" srcId="{0A944ECE-3FD9-4DDD-A68C-9EE0D478285B}" destId="{E02CA8DE-7EAA-4E98-94CE-C8CB019F2A7B}" srcOrd="0" destOrd="0" presId="urn:microsoft.com/office/officeart/2005/8/layout/hierarchy3"/>
    <dgm:cxn modelId="{F82B72CA-54E2-4AA8-B477-E23C1F8F1645}" type="presParOf" srcId="{0A944ECE-3FD9-4DDD-A68C-9EE0D478285B}" destId="{68D99821-67A6-45A3-A145-8A44A298B48B}" srcOrd="1" destOrd="0" presId="urn:microsoft.com/office/officeart/2005/8/layout/hierarchy3"/>
    <dgm:cxn modelId="{28B9C56D-2D9E-4059-AD60-562E2665177D}" type="presParOf" srcId="{0A944ECE-3FD9-4DDD-A68C-9EE0D478285B}" destId="{D4896265-D043-4B89-B219-FF325AB83A17}" srcOrd="2" destOrd="0" presId="urn:microsoft.com/office/officeart/2005/8/layout/hierarchy3"/>
    <dgm:cxn modelId="{5384F8B2-50A1-41CE-8DA5-A066D07EB8F5}" type="presParOf" srcId="{0A944ECE-3FD9-4DDD-A68C-9EE0D478285B}" destId="{2DA59B73-F503-492D-9240-7168626B6B62}" srcOrd="3" destOrd="0" presId="urn:microsoft.com/office/officeart/2005/8/layout/hierarchy3"/>
    <dgm:cxn modelId="{378D9DCF-BA1C-40A3-BB47-6691BE3C979E}" type="presParOf" srcId="{0A944ECE-3FD9-4DDD-A68C-9EE0D478285B}" destId="{892BEADF-1194-45EF-82D1-1947868B9751}" srcOrd="4" destOrd="0" presId="urn:microsoft.com/office/officeart/2005/8/layout/hierarchy3"/>
    <dgm:cxn modelId="{FC7D883E-416F-4CF8-9B63-338990B5EDCB}" type="presParOf" srcId="{0A944ECE-3FD9-4DDD-A68C-9EE0D478285B}" destId="{1F726F2F-F1A8-4610-8DF0-69D086968E7D}" srcOrd="5" destOrd="0" presId="urn:microsoft.com/office/officeart/2005/8/layout/hierarchy3"/>
    <dgm:cxn modelId="{B226C63B-3E1C-48A0-9FDB-889001C28072}" type="presParOf" srcId="{E6B8F31B-C37C-4081-9718-2B84DABBA928}" destId="{6C382AE2-0DAC-4026-93DD-1A28BA4C617C}" srcOrd="3" destOrd="0" presId="urn:microsoft.com/office/officeart/2005/8/layout/hierarchy3"/>
    <dgm:cxn modelId="{91592017-6B13-4933-B183-887100D4F24C}" type="presParOf" srcId="{6C382AE2-0DAC-4026-93DD-1A28BA4C617C}" destId="{7B9DACA2-58D8-4D97-8189-5AD7B630BDF9}" srcOrd="0" destOrd="0" presId="urn:microsoft.com/office/officeart/2005/8/layout/hierarchy3"/>
    <dgm:cxn modelId="{7E743BED-D8AF-45A6-8001-869B81917395}" type="presParOf" srcId="{7B9DACA2-58D8-4D97-8189-5AD7B630BDF9}" destId="{4102B95F-52A8-44CC-AEB5-5FE26BF9C4D6}" srcOrd="0" destOrd="0" presId="urn:microsoft.com/office/officeart/2005/8/layout/hierarchy3"/>
    <dgm:cxn modelId="{92D08A6B-B982-42DC-B69C-6D8068C5C8EB}" type="presParOf" srcId="{7B9DACA2-58D8-4D97-8189-5AD7B630BDF9}" destId="{42400802-CD59-4E67-9131-55AC842E4308}" srcOrd="1" destOrd="0" presId="urn:microsoft.com/office/officeart/2005/8/layout/hierarchy3"/>
    <dgm:cxn modelId="{FB53162D-F834-4789-BC9B-D96D7853145D}" type="presParOf" srcId="{6C382AE2-0DAC-4026-93DD-1A28BA4C617C}" destId="{BC4CAEEA-3DEE-4C06-A830-3EB42CB9DB0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66476D-80C3-4F69-9F76-5E57DB5817E5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5503881-7BE1-43C5-8EDF-1E25DF0E5D5D}">
      <dgm:prSet phldrT="[Text]" custT="1"/>
      <dgm:spPr/>
      <dgm:t>
        <a:bodyPr/>
        <a:lstStyle/>
        <a:p>
          <a:r>
            <a:rPr lang="en-US" sz="2400" dirty="0" smtClean="0"/>
            <a:t>GST RET- 1</a:t>
          </a:r>
          <a:endParaRPr lang="en-US" sz="2400" dirty="0"/>
        </a:p>
      </dgm:t>
    </dgm:pt>
    <dgm:pt modelId="{3895AC7A-8A56-4E0C-AE2D-1257E5A19128}" type="parTrans" cxnId="{E047AE7D-9B0F-4D13-AF93-22EFCF957661}">
      <dgm:prSet/>
      <dgm:spPr/>
      <dgm:t>
        <a:bodyPr/>
        <a:lstStyle/>
        <a:p>
          <a:endParaRPr lang="en-US"/>
        </a:p>
      </dgm:t>
    </dgm:pt>
    <dgm:pt modelId="{D735F374-0741-4900-83FC-6768122F084C}" type="sibTrans" cxnId="{E047AE7D-9B0F-4D13-AF93-22EFCF957661}">
      <dgm:prSet/>
      <dgm:spPr/>
      <dgm:t>
        <a:bodyPr/>
        <a:lstStyle/>
        <a:p>
          <a:endParaRPr lang="en-US"/>
        </a:p>
      </dgm:t>
    </dgm:pt>
    <dgm:pt modelId="{E709FE0D-1B8F-48DA-9CE6-DE8CE46ED04B}">
      <dgm:prSet phldrT="[Text]"/>
      <dgm:spPr/>
      <dgm:t>
        <a:bodyPr/>
        <a:lstStyle/>
        <a:p>
          <a:r>
            <a:rPr lang="en-US" dirty="0" smtClean="0"/>
            <a:t>GST ANX - 1</a:t>
          </a:r>
          <a:endParaRPr lang="en-US" dirty="0"/>
        </a:p>
      </dgm:t>
    </dgm:pt>
    <dgm:pt modelId="{EFA74A49-1BD6-4096-9AE2-3E4D523B903F}" type="parTrans" cxnId="{3A553416-14EF-4CEB-B603-6D9DB56178D9}">
      <dgm:prSet/>
      <dgm:spPr/>
      <dgm:t>
        <a:bodyPr/>
        <a:lstStyle/>
        <a:p>
          <a:endParaRPr lang="en-US"/>
        </a:p>
      </dgm:t>
    </dgm:pt>
    <dgm:pt modelId="{A167AC38-3F3E-463B-9FA6-FB29DC8D4A93}" type="sibTrans" cxnId="{3A553416-14EF-4CEB-B603-6D9DB56178D9}">
      <dgm:prSet/>
      <dgm:spPr/>
      <dgm:t>
        <a:bodyPr/>
        <a:lstStyle/>
        <a:p>
          <a:endParaRPr lang="en-US"/>
        </a:p>
      </dgm:t>
    </dgm:pt>
    <dgm:pt modelId="{2DE6738B-CE11-4BA0-A0C3-511495C1C124}">
      <dgm:prSet phldrT="[Text]"/>
      <dgm:spPr/>
      <dgm:t>
        <a:bodyPr/>
        <a:lstStyle/>
        <a:p>
          <a:r>
            <a:rPr lang="en-US" dirty="0" smtClean="0"/>
            <a:t>GST ANX -2</a:t>
          </a:r>
          <a:endParaRPr lang="en-US" dirty="0"/>
        </a:p>
      </dgm:t>
    </dgm:pt>
    <dgm:pt modelId="{0EE0BCBC-DCAA-4632-BF26-29572D678564}" type="parTrans" cxnId="{E5EC1C2C-9C73-4C26-97E0-8186B44B0D27}">
      <dgm:prSet/>
      <dgm:spPr/>
      <dgm:t>
        <a:bodyPr/>
        <a:lstStyle/>
        <a:p>
          <a:endParaRPr lang="en-US"/>
        </a:p>
      </dgm:t>
    </dgm:pt>
    <dgm:pt modelId="{1EA4C487-C501-4FE9-810C-3BF79C119625}" type="sibTrans" cxnId="{E5EC1C2C-9C73-4C26-97E0-8186B44B0D27}">
      <dgm:prSet/>
      <dgm:spPr/>
      <dgm:t>
        <a:bodyPr/>
        <a:lstStyle/>
        <a:p>
          <a:endParaRPr lang="en-US"/>
        </a:p>
      </dgm:t>
    </dgm:pt>
    <dgm:pt modelId="{F24F31A4-1504-4C85-8EDF-ED313C8A8797}" type="pres">
      <dgm:prSet presAssocID="{CC66476D-80C3-4F69-9F76-5E57DB5817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2052DB-97EA-4783-AD49-A411B9C98E13}" type="pres">
      <dgm:prSet presAssocID="{B5503881-7BE1-43C5-8EDF-1E25DF0E5D5D}" presName="root" presStyleCnt="0"/>
      <dgm:spPr/>
    </dgm:pt>
    <dgm:pt modelId="{9F82EAC7-449D-4E28-BBD0-3733379C49F0}" type="pres">
      <dgm:prSet presAssocID="{B5503881-7BE1-43C5-8EDF-1E25DF0E5D5D}" presName="rootComposite" presStyleCnt="0"/>
      <dgm:spPr/>
    </dgm:pt>
    <dgm:pt modelId="{18B5965D-AD3F-4BA6-AA6E-E11DB0C57C57}" type="pres">
      <dgm:prSet presAssocID="{B5503881-7BE1-43C5-8EDF-1E25DF0E5D5D}" presName="rootText" presStyleLbl="node1" presStyleIdx="0" presStyleCnt="1"/>
      <dgm:spPr/>
      <dgm:t>
        <a:bodyPr/>
        <a:lstStyle/>
        <a:p>
          <a:endParaRPr lang="en-US"/>
        </a:p>
      </dgm:t>
    </dgm:pt>
    <dgm:pt modelId="{999E71FD-BD58-4B67-9BC5-E8C671E11E7F}" type="pres">
      <dgm:prSet presAssocID="{B5503881-7BE1-43C5-8EDF-1E25DF0E5D5D}" presName="rootConnector" presStyleLbl="node1" presStyleIdx="0" presStyleCnt="1"/>
      <dgm:spPr/>
    </dgm:pt>
    <dgm:pt modelId="{529FF0B2-EDC0-4926-87F6-B8DEF27228A3}" type="pres">
      <dgm:prSet presAssocID="{B5503881-7BE1-43C5-8EDF-1E25DF0E5D5D}" presName="childShape" presStyleCnt="0"/>
      <dgm:spPr/>
    </dgm:pt>
    <dgm:pt modelId="{DC82F1D6-2E0F-4DAC-A22D-9439D75A0B6A}" type="pres">
      <dgm:prSet presAssocID="{EFA74A49-1BD6-4096-9AE2-3E4D523B903F}" presName="Name13" presStyleLbl="parChTrans1D2" presStyleIdx="0" presStyleCnt="2"/>
      <dgm:spPr/>
    </dgm:pt>
    <dgm:pt modelId="{08DB1615-B1BD-403A-8415-16D3E69EC4AA}" type="pres">
      <dgm:prSet presAssocID="{E709FE0D-1B8F-48DA-9CE6-DE8CE46ED04B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47C3D-15A2-4D48-A653-008BE0D54F35}" type="pres">
      <dgm:prSet presAssocID="{0EE0BCBC-DCAA-4632-BF26-29572D678564}" presName="Name13" presStyleLbl="parChTrans1D2" presStyleIdx="1" presStyleCnt="2"/>
      <dgm:spPr/>
    </dgm:pt>
    <dgm:pt modelId="{4417D51C-912A-4840-927A-36A0FA8BA7CE}" type="pres">
      <dgm:prSet presAssocID="{2DE6738B-CE11-4BA0-A0C3-511495C1C124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40F1A392-A2FB-4020-866D-A921132EEC3B}" type="presOf" srcId="{EFA74A49-1BD6-4096-9AE2-3E4D523B903F}" destId="{DC82F1D6-2E0F-4DAC-A22D-9439D75A0B6A}" srcOrd="0" destOrd="0" presId="urn:microsoft.com/office/officeart/2005/8/layout/hierarchy3"/>
    <dgm:cxn modelId="{3A553416-14EF-4CEB-B603-6D9DB56178D9}" srcId="{B5503881-7BE1-43C5-8EDF-1E25DF0E5D5D}" destId="{E709FE0D-1B8F-48DA-9CE6-DE8CE46ED04B}" srcOrd="0" destOrd="0" parTransId="{EFA74A49-1BD6-4096-9AE2-3E4D523B903F}" sibTransId="{A167AC38-3F3E-463B-9FA6-FB29DC8D4A93}"/>
    <dgm:cxn modelId="{2F8DD6B5-1C39-4BCD-AB01-F43589428066}" type="presOf" srcId="{E709FE0D-1B8F-48DA-9CE6-DE8CE46ED04B}" destId="{08DB1615-B1BD-403A-8415-16D3E69EC4AA}" srcOrd="0" destOrd="0" presId="urn:microsoft.com/office/officeart/2005/8/layout/hierarchy3"/>
    <dgm:cxn modelId="{8A04ECCB-3351-4E28-9404-F1C9074C8944}" type="presOf" srcId="{B5503881-7BE1-43C5-8EDF-1E25DF0E5D5D}" destId="{999E71FD-BD58-4B67-9BC5-E8C671E11E7F}" srcOrd="1" destOrd="0" presId="urn:microsoft.com/office/officeart/2005/8/layout/hierarchy3"/>
    <dgm:cxn modelId="{96AD2DF2-F2BD-43EC-9774-F40EC360B80E}" type="presOf" srcId="{0EE0BCBC-DCAA-4632-BF26-29572D678564}" destId="{E5D47C3D-15A2-4D48-A653-008BE0D54F35}" srcOrd="0" destOrd="0" presId="urn:microsoft.com/office/officeart/2005/8/layout/hierarchy3"/>
    <dgm:cxn modelId="{2B5DB9EF-6250-4B5B-ADA1-38FE18D82579}" type="presOf" srcId="{2DE6738B-CE11-4BA0-A0C3-511495C1C124}" destId="{4417D51C-912A-4840-927A-36A0FA8BA7CE}" srcOrd="0" destOrd="0" presId="urn:microsoft.com/office/officeart/2005/8/layout/hierarchy3"/>
    <dgm:cxn modelId="{9A86E889-BDAA-43F2-88DC-FE0AAE5763F1}" type="presOf" srcId="{CC66476D-80C3-4F69-9F76-5E57DB5817E5}" destId="{F24F31A4-1504-4C85-8EDF-ED313C8A8797}" srcOrd="0" destOrd="0" presId="urn:microsoft.com/office/officeart/2005/8/layout/hierarchy3"/>
    <dgm:cxn modelId="{E6EEEA9F-7517-44EC-8517-3D6CA4E7C20E}" type="presOf" srcId="{B5503881-7BE1-43C5-8EDF-1E25DF0E5D5D}" destId="{18B5965D-AD3F-4BA6-AA6E-E11DB0C57C57}" srcOrd="0" destOrd="0" presId="urn:microsoft.com/office/officeart/2005/8/layout/hierarchy3"/>
    <dgm:cxn modelId="{E5EC1C2C-9C73-4C26-97E0-8186B44B0D27}" srcId="{B5503881-7BE1-43C5-8EDF-1E25DF0E5D5D}" destId="{2DE6738B-CE11-4BA0-A0C3-511495C1C124}" srcOrd="1" destOrd="0" parTransId="{0EE0BCBC-DCAA-4632-BF26-29572D678564}" sibTransId="{1EA4C487-C501-4FE9-810C-3BF79C119625}"/>
    <dgm:cxn modelId="{E047AE7D-9B0F-4D13-AF93-22EFCF957661}" srcId="{CC66476D-80C3-4F69-9F76-5E57DB5817E5}" destId="{B5503881-7BE1-43C5-8EDF-1E25DF0E5D5D}" srcOrd="0" destOrd="0" parTransId="{3895AC7A-8A56-4E0C-AE2D-1257E5A19128}" sibTransId="{D735F374-0741-4900-83FC-6768122F084C}"/>
    <dgm:cxn modelId="{BE4AC74A-5A76-4F66-9C41-2F0B7567B1BA}" type="presParOf" srcId="{F24F31A4-1504-4C85-8EDF-ED313C8A8797}" destId="{7B2052DB-97EA-4783-AD49-A411B9C98E13}" srcOrd="0" destOrd="0" presId="urn:microsoft.com/office/officeart/2005/8/layout/hierarchy3"/>
    <dgm:cxn modelId="{B18B1D5E-3176-4E85-B0F1-8608E2EB6CFC}" type="presParOf" srcId="{7B2052DB-97EA-4783-AD49-A411B9C98E13}" destId="{9F82EAC7-449D-4E28-BBD0-3733379C49F0}" srcOrd="0" destOrd="0" presId="urn:microsoft.com/office/officeart/2005/8/layout/hierarchy3"/>
    <dgm:cxn modelId="{982EB850-3EE0-4342-9958-09B5DD3B0152}" type="presParOf" srcId="{9F82EAC7-449D-4E28-BBD0-3733379C49F0}" destId="{18B5965D-AD3F-4BA6-AA6E-E11DB0C57C57}" srcOrd="0" destOrd="0" presId="urn:microsoft.com/office/officeart/2005/8/layout/hierarchy3"/>
    <dgm:cxn modelId="{7B420985-75AD-4588-8771-D1FBC928FD6C}" type="presParOf" srcId="{9F82EAC7-449D-4E28-BBD0-3733379C49F0}" destId="{999E71FD-BD58-4B67-9BC5-E8C671E11E7F}" srcOrd="1" destOrd="0" presId="urn:microsoft.com/office/officeart/2005/8/layout/hierarchy3"/>
    <dgm:cxn modelId="{C26A78A6-4669-42BF-868D-5C0960B22182}" type="presParOf" srcId="{7B2052DB-97EA-4783-AD49-A411B9C98E13}" destId="{529FF0B2-EDC0-4926-87F6-B8DEF27228A3}" srcOrd="1" destOrd="0" presId="urn:microsoft.com/office/officeart/2005/8/layout/hierarchy3"/>
    <dgm:cxn modelId="{6D9AF8F1-98C5-4B0A-8BAC-3C19218B5A87}" type="presParOf" srcId="{529FF0B2-EDC0-4926-87F6-B8DEF27228A3}" destId="{DC82F1D6-2E0F-4DAC-A22D-9439D75A0B6A}" srcOrd="0" destOrd="0" presId="urn:microsoft.com/office/officeart/2005/8/layout/hierarchy3"/>
    <dgm:cxn modelId="{7869A913-6A21-4424-85F3-209C267BBD13}" type="presParOf" srcId="{529FF0B2-EDC0-4926-87F6-B8DEF27228A3}" destId="{08DB1615-B1BD-403A-8415-16D3E69EC4AA}" srcOrd="1" destOrd="0" presId="urn:microsoft.com/office/officeart/2005/8/layout/hierarchy3"/>
    <dgm:cxn modelId="{0B9CC2D9-E972-4836-9A3F-C9B85A708975}" type="presParOf" srcId="{529FF0B2-EDC0-4926-87F6-B8DEF27228A3}" destId="{E5D47C3D-15A2-4D48-A653-008BE0D54F35}" srcOrd="2" destOrd="0" presId="urn:microsoft.com/office/officeart/2005/8/layout/hierarchy3"/>
    <dgm:cxn modelId="{773FB8D3-E9BF-4DF6-AABA-4C65D36CF1BE}" type="presParOf" srcId="{529FF0B2-EDC0-4926-87F6-B8DEF27228A3}" destId="{4417D51C-912A-4840-927A-36A0FA8BA7C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01B22-0CCD-4E43-BCA1-1A5CF191109F}">
      <dsp:nvSpPr>
        <dsp:cNvPr id="0" name=""/>
        <dsp:cNvSpPr/>
      </dsp:nvSpPr>
      <dsp:spPr>
        <a:xfrm>
          <a:off x="1009737" y="691"/>
          <a:ext cx="1596821" cy="79841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CGST</a:t>
          </a:r>
        </a:p>
      </dsp:txBody>
      <dsp:txXfrm>
        <a:off x="1033122" y="24076"/>
        <a:ext cx="1550051" cy="751640"/>
      </dsp:txXfrm>
    </dsp:sp>
    <dsp:sp modelId="{88B006B1-F9B0-42EE-ADE4-8C1FA99E13D2}">
      <dsp:nvSpPr>
        <dsp:cNvPr id="0" name=""/>
        <dsp:cNvSpPr/>
      </dsp:nvSpPr>
      <dsp:spPr>
        <a:xfrm>
          <a:off x="1169419" y="799101"/>
          <a:ext cx="159682" cy="598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807"/>
              </a:lnTo>
              <a:lnTo>
                <a:pt x="159682" y="598807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1F142-8B86-42AF-BDDC-A75C09CCC1AF}">
      <dsp:nvSpPr>
        <dsp:cNvPr id="0" name=""/>
        <dsp:cNvSpPr/>
      </dsp:nvSpPr>
      <dsp:spPr>
        <a:xfrm>
          <a:off x="1329101" y="998704"/>
          <a:ext cx="1277456" cy="798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CGST</a:t>
          </a:r>
        </a:p>
      </dsp:txBody>
      <dsp:txXfrm>
        <a:off x="1352486" y="1022089"/>
        <a:ext cx="1230686" cy="751640"/>
      </dsp:txXfrm>
    </dsp:sp>
    <dsp:sp modelId="{E7EA05D6-3928-4BEB-83C0-950DD598BDDE}">
      <dsp:nvSpPr>
        <dsp:cNvPr id="0" name=""/>
        <dsp:cNvSpPr/>
      </dsp:nvSpPr>
      <dsp:spPr>
        <a:xfrm>
          <a:off x="1169419" y="799101"/>
          <a:ext cx="159682" cy="1596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821"/>
              </a:lnTo>
              <a:lnTo>
                <a:pt x="159682" y="1596821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F085B-1227-44F2-A4A6-3C1AD5950EC4}">
      <dsp:nvSpPr>
        <dsp:cNvPr id="0" name=""/>
        <dsp:cNvSpPr/>
      </dsp:nvSpPr>
      <dsp:spPr>
        <a:xfrm>
          <a:off x="1329101" y="1996717"/>
          <a:ext cx="1277456" cy="798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IGST</a:t>
          </a:r>
        </a:p>
      </dsp:txBody>
      <dsp:txXfrm>
        <a:off x="1352486" y="2020102"/>
        <a:ext cx="1230686" cy="751640"/>
      </dsp:txXfrm>
    </dsp:sp>
    <dsp:sp modelId="{E37FF1F2-1402-4CA1-B119-E2EC3BCA7CD5}">
      <dsp:nvSpPr>
        <dsp:cNvPr id="0" name=""/>
        <dsp:cNvSpPr/>
      </dsp:nvSpPr>
      <dsp:spPr>
        <a:xfrm>
          <a:off x="3005763" y="691"/>
          <a:ext cx="1596821" cy="79841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SGST</a:t>
          </a:r>
        </a:p>
      </dsp:txBody>
      <dsp:txXfrm>
        <a:off x="3029148" y="24076"/>
        <a:ext cx="1550051" cy="751640"/>
      </dsp:txXfrm>
    </dsp:sp>
    <dsp:sp modelId="{01C4DD23-4782-452B-85AF-11C7D5141B42}">
      <dsp:nvSpPr>
        <dsp:cNvPr id="0" name=""/>
        <dsp:cNvSpPr/>
      </dsp:nvSpPr>
      <dsp:spPr>
        <a:xfrm>
          <a:off x="3165445" y="799101"/>
          <a:ext cx="159682" cy="598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807"/>
              </a:lnTo>
              <a:lnTo>
                <a:pt x="159682" y="598807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65FA4-DD01-4DE2-AABF-79C069A42852}">
      <dsp:nvSpPr>
        <dsp:cNvPr id="0" name=""/>
        <dsp:cNvSpPr/>
      </dsp:nvSpPr>
      <dsp:spPr>
        <a:xfrm>
          <a:off x="3325127" y="998704"/>
          <a:ext cx="1277456" cy="798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SGST</a:t>
          </a:r>
        </a:p>
      </dsp:txBody>
      <dsp:txXfrm>
        <a:off x="3348512" y="1022089"/>
        <a:ext cx="1230686" cy="751640"/>
      </dsp:txXfrm>
    </dsp:sp>
    <dsp:sp modelId="{E2E8475C-D78D-4E21-BF2A-E48740DAA642}">
      <dsp:nvSpPr>
        <dsp:cNvPr id="0" name=""/>
        <dsp:cNvSpPr/>
      </dsp:nvSpPr>
      <dsp:spPr>
        <a:xfrm>
          <a:off x="3165445" y="799101"/>
          <a:ext cx="159682" cy="1596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821"/>
              </a:lnTo>
              <a:lnTo>
                <a:pt x="159682" y="1596821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DFFF4-2C2B-4CF5-85C7-FFF920AFCE9B}">
      <dsp:nvSpPr>
        <dsp:cNvPr id="0" name=""/>
        <dsp:cNvSpPr/>
      </dsp:nvSpPr>
      <dsp:spPr>
        <a:xfrm>
          <a:off x="3325127" y="1996717"/>
          <a:ext cx="1277456" cy="798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IGST</a:t>
          </a:r>
        </a:p>
      </dsp:txBody>
      <dsp:txXfrm>
        <a:off x="3348512" y="2020102"/>
        <a:ext cx="1230686" cy="751640"/>
      </dsp:txXfrm>
    </dsp:sp>
    <dsp:sp modelId="{A4E0CE95-A46F-4164-B2F5-08873AAD5B0F}">
      <dsp:nvSpPr>
        <dsp:cNvPr id="0" name=""/>
        <dsp:cNvSpPr/>
      </dsp:nvSpPr>
      <dsp:spPr>
        <a:xfrm>
          <a:off x="5001790" y="691"/>
          <a:ext cx="1596821" cy="79841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IGST</a:t>
          </a:r>
        </a:p>
      </dsp:txBody>
      <dsp:txXfrm>
        <a:off x="5025175" y="24076"/>
        <a:ext cx="1550051" cy="751640"/>
      </dsp:txXfrm>
    </dsp:sp>
    <dsp:sp modelId="{E02CA8DE-7EAA-4E98-94CE-C8CB019F2A7B}">
      <dsp:nvSpPr>
        <dsp:cNvPr id="0" name=""/>
        <dsp:cNvSpPr/>
      </dsp:nvSpPr>
      <dsp:spPr>
        <a:xfrm>
          <a:off x="5161472" y="799101"/>
          <a:ext cx="159682" cy="598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807"/>
              </a:lnTo>
              <a:lnTo>
                <a:pt x="159682" y="598807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99821-67A6-45A3-A145-8A44A298B48B}">
      <dsp:nvSpPr>
        <dsp:cNvPr id="0" name=""/>
        <dsp:cNvSpPr/>
      </dsp:nvSpPr>
      <dsp:spPr>
        <a:xfrm>
          <a:off x="5321154" y="998704"/>
          <a:ext cx="1277456" cy="798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IGST</a:t>
          </a:r>
        </a:p>
      </dsp:txBody>
      <dsp:txXfrm>
        <a:off x="5344539" y="1022089"/>
        <a:ext cx="1230686" cy="751640"/>
      </dsp:txXfrm>
    </dsp:sp>
    <dsp:sp modelId="{D4896265-D043-4B89-B219-FF325AB83A17}">
      <dsp:nvSpPr>
        <dsp:cNvPr id="0" name=""/>
        <dsp:cNvSpPr/>
      </dsp:nvSpPr>
      <dsp:spPr>
        <a:xfrm>
          <a:off x="5161472" y="799101"/>
          <a:ext cx="159682" cy="1596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821"/>
              </a:lnTo>
              <a:lnTo>
                <a:pt x="159682" y="1596821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59B73-F503-492D-9240-7168626B6B62}">
      <dsp:nvSpPr>
        <dsp:cNvPr id="0" name=""/>
        <dsp:cNvSpPr/>
      </dsp:nvSpPr>
      <dsp:spPr>
        <a:xfrm>
          <a:off x="5321154" y="1996717"/>
          <a:ext cx="1277456" cy="798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CGST</a:t>
          </a:r>
        </a:p>
      </dsp:txBody>
      <dsp:txXfrm>
        <a:off x="5344539" y="2020102"/>
        <a:ext cx="1230686" cy="751640"/>
      </dsp:txXfrm>
    </dsp:sp>
    <dsp:sp modelId="{892BEADF-1194-45EF-82D1-1947868B9751}">
      <dsp:nvSpPr>
        <dsp:cNvPr id="0" name=""/>
        <dsp:cNvSpPr/>
      </dsp:nvSpPr>
      <dsp:spPr>
        <a:xfrm>
          <a:off x="5161472" y="799101"/>
          <a:ext cx="159682" cy="2594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834"/>
              </a:lnTo>
              <a:lnTo>
                <a:pt x="159682" y="2594834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26F2F-F1A8-4610-8DF0-69D086968E7D}">
      <dsp:nvSpPr>
        <dsp:cNvPr id="0" name=""/>
        <dsp:cNvSpPr/>
      </dsp:nvSpPr>
      <dsp:spPr>
        <a:xfrm>
          <a:off x="5321154" y="2994731"/>
          <a:ext cx="1277456" cy="798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SGST</a:t>
          </a:r>
        </a:p>
      </dsp:txBody>
      <dsp:txXfrm>
        <a:off x="5344539" y="3018116"/>
        <a:ext cx="1230686" cy="751640"/>
      </dsp:txXfrm>
    </dsp:sp>
    <dsp:sp modelId="{4102B95F-52A8-44CC-AEB5-5FE26BF9C4D6}">
      <dsp:nvSpPr>
        <dsp:cNvPr id="0" name=""/>
        <dsp:cNvSpPr/>
      </dsp:nvSpPr>
      <dsp:spPr>
        <a:xfrm>
          <a:off x="6997816" y="691"/>
          <a:ext cx="1596821" cy="79841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UTGST</a:t>
          </a:r>
        </a:p>
      </dsp:txBody>
      <dsp:txXfrm>
        <a:off x="7021201" y="24076"/>
        <a:ext cx="1550051" cy="751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5965D-AD3F-4BA6-AA6E-E11DB0C57C57}">
      <dsp:nvSpPr>
        <dsp:cNvPr id="0" name=""/>
        <dsp:cNvSpPr/>
      </dsp:nvSpPr>
      <dsp:spPr>
        <a:xfrm>
          <a:off x="1443632" y="1329"/>
          <a:ext cx="1757760" cy="8788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GST RET- 1</a:t>
          </a:r>
          <a:endParaRPr lang="en-US" sz="2400" kern="1200" dirty="0"/>
        </a:p>
      </dsp:txBody>
      <dsp:txXfrm>
        <a:off x="1469374" y="27071"/>
        <a:ext cx="1706276" cy="827396"/>
      </dsp:txXfrm>
    </dsp:sp>
    <dsp:sp modelId="{DC82F1D6-2E0F-4DAC-A22D-9439D75A0B6A}">
      <dsp:nvSpPr>
        <dsp:cNvPr id="0" name=""/>
        <dsp:cNvSpPr/>
      </dsp:nvSpPr>
      <dsp:spPr>
        <a:xfrm>
          <a:off x="1619408" y="880210"/>
          <a:ext cx="175776" cy="659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160"/>
              </a:lnTo>
              <a:lnTo>
                <a:pt x="175776" y="65916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B1615-B1BD-403A-8415-16D3E69EC4AA}">
      <dsp:nvSpPr>
        <dsp:cNvPr id="0" name=""/>
        <dsp:cNvSpPr/>
      </dsp:nvSpPr>
      <dsp:spPr>
        <a:xfrm>
          <a:off x="1795184" y="1099930"/>
          <a:ext cx="1406208" cy="87888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GST ANX - 1</a:t>
          </a:r>
          <a:endParaRPr lang="en-US" sz="2700" kern="1200" dirty="0"/>
        </a:p>
      </dsp:txBody>
      <dsp:txXfrm>
        <a:off x="1820926" y="1125672"/>
        <a:ext cx="1354724" cy="827396"/>
      </dsp:txXfrm>
    </dsp:sp>
    <dsp:sp modelId="{E5D47C3D-15A2-4D48-A653-008BE0D54F35}">
      <dsp:nvSpPr>
        <dsp:cNvPr id="0" name=""/>
        <dsp:cNvSpPr/>
      </dsp:nvSpPr>
      <dsp:spPr>
        <a:xfrm>
          <a:off x="1619408" y="880210"/>
          <a:ext cx="175776" cy="1757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760"/>
              </a:lnTo>
              <a:lnTo>
                <a:pt x="175776" y="175776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7D51C-912A-4840-927A-36A0FA8BA7CE}">
      <dsp:nvSpPr>
        <dsp:cNvPr id="0" name=""/>
        <dsp:cNvSpPr/>
      </dsp:nvSpPr>
      <dsp:spPr>
        <a:xfrm>
          <a:off x="1795184" y="2198530"/>
          <a:ext cx="1406208" cy="87888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GST ANX -2</a:t>
          </a:r>
          <a:endParaRPr lang="en-US" sz="2700" kern="1200" dirty="0"/>
        </a:p>
      </dsp:txBody>
      <dsp:txXfrm>
        <a:off x="1820926" y="2224272"/>
        <a:ext cx="1354724" cy="827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A4D5E-79ED-48D2-8F33-E5F8CB462B29}" type="datetimeFigureOut">
              <a:rPr lang="en-US" smtClean="0"/>
              <a:t>01/05/2020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EB29B-4DC8-4344-8F71-1F165D8F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1358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D5377-3A79-49B4-B72E-EDD14C9B7DA5}" type="datetimeFigureOut">
              <a:rPr lang="en-US" smtClean="0"/>
              <a:t>01/05/2020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400ED-30D4-4CA6-ACB5-728A7B8C3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00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8B49-920D-45B9-9D39-41228AFBBBBD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78F61C9-8FFC-4F54-A0D1-03D422D230E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99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8B49-920D-45B9-9D39-41228AFBBBBD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61C9-8FFC-4F54-A0D1-03D422D230E8}" type="slidenum">
              <a:rPr lang="en-IN" smtClean="0"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30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8B49-920D-45B9-9D39-41228AFBBBBD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61C9-8FFC-4F54-A0D1-03D422D230E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5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8B49-920D-45B9-9D39-41228AFBBBBD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61C9-8FFC-4F54-A0D1-03D422D230E8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54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8B49-920D-45B9-9D39-41228AFBBBBD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61C9-8FFC-4F54-A0D1-03D422D230E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03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8B49-920D-45B9-9D39-41228AFBBBBD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61C9-8FFC-4F54-A0D1-03D422D230E8}" type="slidenum">
              <a:rPr lang="en-IN" smtClean="0"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12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8B49-920D-45B9-9D39-41228AFBBBBD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61C9-8FFC-4F54-A0D1-03D422D230E8}" type="slidenum">
              <a:rPr lang="en-IN" smtClean="0"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10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8B49-920D-45B9-9D39-41228AFBBBBD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61C9-8FFC-4F54-A0D1-03D422D230E8}" type="slidenum">
              <a:rPr lang="en-IN" smtClean="0"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14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8B49-920D-45B9-9D39-41228AFBBBBD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61C9-8FFC-4F54-A0D1-03D422D230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205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8B49-920D-45B9-9D39-41228AFBBBBD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61C9-8FFC-4F54-A0D1-03D422D230E8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05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5F58B49-920D-45B9-9D39-41228AFBBBBD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61C9-8FFC-4F54-A0D1-03D422D230E8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7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8B49-920D-45B9-9D39-41228AFBBBBD}" type="datetimeFigureOut">
              <a:rPr lang="en-IN" smtClean="0"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78F61C9-8FFC-4F54-A0D1-03D422D230E8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2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rtax.in/s/gstr4-composition-dealer-gst-return" TargetMode="External"/><Relationship Id="rId2" Type="http://schemas.openxmlformats.org/officeDocument/2006/relationships/hyperlink" Target="https://cleartax.in/s/gstr-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eartax.in/s/gstr-7-gst-return" TargetMode="External"/><Relationship Id="rId5" Type="http://schemas.openxmlformats.org/officeDocument/2006/relationships/hyperlink" Target="https://cleartax.in/s/gstr-6-gst-return" TargetMode="External"/><Relationship Id="rId4" Type="http://schemas.openxmlformats.org/officeDocument/2006/relationships/hyperlink" Target="https://cleartax.in/s/gst-return-gstr5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leartax.in/s/35th-gst-council-meet-new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axguru.in/income-tax/cbdt-deffer-gst-gaar-reporting-tax-audit-report-year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axguru.in/goods-and-service-tax/gst-audit-reconcile-gstr-3b-gstr-1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gstexperts.com/" TargetMode="External"/><Relationship Id="rId2" Type="http://schemas.openxmlformats.org/officeDocument/2006/relationships/hyperlink" Target="mailto:topgstexperts@gmail.com/camilinhshah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-42203"/>
            <a:ext cx="10972801" cy="3531204"/>
          </a:xfrm>
        </p:spPr>
        <p:txBody>
          <a:bodyPr>
            <a:normAutofit/>
          </a:bodyPr>
          <a:lstStyle/>
          <a:p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GST </a:t>
            </a:r>
            <a:r>
              <a:rPr lang="en-US" sz="4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(GOODS &amp; SERVICE TAX)</a:t>
            </a:r>
            <a:br>
              <a:rPr lang="en-US" sz="4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</a:t>
            </a:r>
            <a:r>
              <a:rPr lang="en-US" sz="27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by Top GST Experts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9759" y="4760208"/>
            <a:ext cx="7280787" cy="1559698"/>
          </a:xfrm>
        </p:spPr>
        <p:txBody>
          <a:bodyPr>
            <a:normAutofit fontScale="85000" lnSpcReduction="20000"/>
          </a:bodyPr>
          <a:lstStyle/>
          <a:p>
            <a:pPr lvl="2"/>
            <a:r>
              <a:rPr lang="en-US" b="1" dirty="0"/>
              <a:t>			©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Prepared &amp; Presented 			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by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TOP GST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EXPERTS</a:t>
            </a:r>
          </a:p>
          <a:p>
            <a:pPr lvl="2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CA MILIN SHAH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5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                     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52" y="0"/>
            <a:ext cx="2207248" cy="8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337" y="500818"/>
            <a:ext cx="9607661" cy="1258709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Recent Imp. GST Amendments</a:t>
            </a:r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</a:t>
            </a: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Amendments in Returns</a:t>
            </a:r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230" y="2022764"/>
            <a:ext cx="4645152" cy="590910"/>
          </a:xfrm>
        </p:spPr>
        <p:txBody>
          <a:bodyPr/>
          <a:lstStyle/>
          <a:p>
            <a:r>
              <a:rPr lang="en-US" dirty="0" smtClean="0"/>
              <a:t>Old returns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0230" y="2893367"/>
            <a:ext cx="4565682" cy="3216313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en-US" dirty="0" smtClean="0"/>
              <a:t>GSTR 3B : - Summery of Outward Supplies and ITC along with Payment return</a:t>
            </a:r>
          </a:p>
          <a:p>
            <a:pPr marL="457200" indent="-457200" algn="just">
              <a:buAutoNum type="arabicPeriod"/>
            </a:pPr>
            <a:r>
              <a:rPr lang="en-US" dirty="0" smtClean="0"/>
              <a:t>GSTR 1: - Invoice wise outward supply details</a:t>
            </a:r>
          </a:p>
          <a:p>
            <a:pPr marL="457200" indent="-457200" algn="just">
              <a:buAutoNum type="arabicPeriod"/>
            </a:pPr>
            <a:r>
              <a:rPr lang="en-US" dirty="0" smtClean="0"/>
              <a:t>GSTR 2 : - Auto generate ITC/purchase, but not able to implement due to practical issues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339905" y="2022763"/>
            <a:ext cx="4645152" cy="636222"/>
          </a:xfrm>
        </p:spPr>
        <p:txBody>
          <a:bodyPr/>
          <a:lstStyle/>
          <a:p>
            <a:r>
              <a:rPr lang="en-US" dirty="0" smtClean="0"/>
              <a:t>Amendments in returns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057" y="0"/>
            <a:ext cx="2206943" cy="804742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80096031"/>
              </p:ext>
            </p:extLst>
          </p:nvPr>
        </p:nvGraphicFramePr>
        <p:xfrm>
          <a:off x="3884324" y="2726314"/>
          <a:ext cx="4645025" cy="307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250873" y="2161309"/>
            <a:ext cx="13854" cy="3768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66" y="2673927"/>
            <a:ext cx="4833937" cy="108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259086" y="3888384"/>
            <a:ext cx="4544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33"/>
                </a:solidFill>
                <a:latin typeface="Source Sans Pro"/>
              </a:rPr>
              <a:t>Annexure of Outward </a:t>
            </a:r>
            <a:r>
              <a:rPr lang="en-US" sz="2400" b="1" dirty="0" smtClean="0">
                <a:solidFill>
                  <a:srgbClr val="333333"/>
                </a:solidFill>
                <a:latin typeface="Source Sans Pro"/>
              </a:rPr>
              <a:t>Supplies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7259086" y="5031570"/>
            <a:ext cx="440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33"/>
                </a:solidFill>
                <a:latin typeface="Source Sans Pro"/>
              </a:rPr>
              <a:t>Annexure of Inward Supplies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301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69943"/>
              </p:ext>
            </p:extLst>
          </p:nvPr>
        </p:nvGraphicFramePr>
        <p:xfrm>
          <a:off x="138545" y="175194"/>
          <a:ext cx="12053454" cy="5770837"/>
        </p:xfrm>
        <a:graphic>
          <a:graphicData uri="http://schemas.openxmlformats.org/drawingml/2006/table">
            <a:tbl>
              <a:tblPr/>
              <a:tblGrid>
                <a:gridCol w="6026727"/>
                <a:gridCol w="6026727"/>
              </a:tblGrid>
              <a:tr h="442838">
                <a:tc>
                  <a:txBody>
                    <a:bodyPr/>
                    <a:lstStyle/>
                    <a:p>
                      <a:pPr fontAlgn="t"/>
                      <a:r>
                        <a:rPr lang="en-US" sz="2000" b="1" dirty="0" smtClean="0">
                          <a:effectLst/>
                          <a:latin typeface="+mn-lt"/>
                        </a:rPr>
                        <a:t>Old 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Return-filing System 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29135" marR="29135" marT="29135" marB="291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effectLst/>
                          <a:latin typeface="+mn-lt"/>
                        </a:rPr>
                        <a:t>New Simplified Return System</a:t>
                      </a:r>
                      <a:endParaRPr lang="en-US" sz="2000">
                        <a:effectLst/>
                        <a:latin typeface="+mn-lt"/>
                      </a:endParaRPr>
                    </a:p>
                  </a:txBody>
                  <a:tcPr marL="29135" marR="29135" marT="29135" marB="291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2691">
                <a:tc>
                  <a:txBody>
                    <a:bodyPr/>
                    <a:lstStyle/>
                    <a:p>
                      <a:pPr fontAlgn="t"/>
                      <a:r>
                        <a:rPr lang="en-US" sz="2000" b="0" dirty="0">
                          <a:effectLst/>
                          <a:latin typeface="+mn-lt"/>
                        </a:rPr>
                        <a:t>Taxpayers considered small if turnover is up to </a:t>
                      </a:r>
                      <a:r>
                        <a:rPr lang="en-US" sz="2000" b="0" dirty="0" err="1">
                          <a:effectLst/>
                          <a:latin typeface="+mn-lt"/>
                        </a:rPr>
                        <a:t>Rs</a:t>
                      </a:r>
                      <a:r>
                        <a:rPr lang="en-US" sz="2000" b="0" dirty="0">
                          <a:effectLst/>
                          <a:latin typeface="+mn-lt"/>
                        </a:rPr>
                        <a:t> 1.5 crore in the preceding financial year, otherwise considered large taxpayers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29135" marR="29135" marT="29135" marB="291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>
                          <a:effectLst/>
                          <a:latin typeface="+mn-lt"/>
                        </a:rPr>
                        <a:t>Taxpayers considered small if turnover is up to Rs 5 crore in the preceding financial year, otherwise considered large taxpayers</a:t>
                      </a:r>
                      <a:endParaRPr lang="en-US" sz="2000">
                        <a:effectLst/>
                        <a:latin typeface="+mn-lt"/>
                      </a:endParaRPr>
                    </a:p>
                  </a:txBody>
                  <a:tcPr marL="29135" marR="29135" marT="29135" marB="291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2691">
                <a:tc>
                  <a:txBody>
                    <a:bodyPr/>
                    <a:lstStyle/>
                    <a:p>
                      <a:pPr fontAlgn="t"/>
                      <a:r>
                        <a:rPr lang="en-US" sz="2000" b="0" dirty="0">
                          <a:effectLst/>
                          <a:latin typeface="+mn-lt"/>
                        </a:rPr>
                        <a:t>Multiple return forms to be filed depending on the category of taxpayers, such as – </a:t>
                      </a:r>
                      <a:r>
                        <a:rPr lang="en-US" sz="2000" b="0" u="none" strike="noStrike" dirty="0">
                          <a:solidFill>
                            <a:srgbClr val="337AB7"/>
                          </a:solidFill>
                          <a:effectLst/>
                          <a:latin typeface="+mn-lt"/>
                          <a:hlinkClick r:id="rId2"/>
                        </a:rPr>
                        <a:t>GSTR-1</a:t>
                      </a:r>
                      <a:r>
                        <a:rPr lang="en-US" sz="2000" b="0" dirty="0">
                          <a:effectLst/>
                          <a:latin typeface="+mn-lt"/>
                        </a:rPr>
                        <a:t>, </a:t>
                      </a:r>
                      <a:r>
                        <a:rPr lang="en-US" sz="2000" b="0" u="none" strike="noStrike" dirty="0">
                          <a:solidFill>
                            <a:srgbClr val="337AB7"/>
                          </a:solidFill>
                          <a:effectLst/>
                          <a:latin typeface="+mn-lt"/>
                          <a:hlinkClick r:id="rId3"/>
                        </a:rPr>
                        <a:t>GSTR-4</a:t>
                      </a:r>
                      <a:r>
                        <a:rPr lang="en-US" sz="2000" b="0" dirty="0">
                          <a:effectLst/>
                          <a:latin typeface="+mn-lt"/>
                        </a:rPr>
                        <a:t>, </a:t>
                      </a:r>
                      <a:r>
                        <a:rPr lang="en-US" sz="2000" b="0" u="none" strike="noStrike" dirty="0">
                          <a:solidFill>
                            <a:srgbClr val="337AB7"/>
                          </a:solidFill>
                          <a:effectLst/>
                          <a:latin typeface="+mn-lt"/>
                          <a:hlinkClick r:id="rId4"/>
                        </a:rPr>
                        <a:t>GSTR-5</a:t>
                      </a:r>
                      <a:r>
                        <a:rPr lang="en-US" sz="2000" b="0" dirty="0">
                          <a:effectLst/>
                          <a:latin typeface="+mn-lt"/>
                        </a:rPr>
                        <a:t>, </a:t>
                      </a:r>
                      <a:r>
                        <a:rPr lang="en-US" sz="2000" b="0" u="none" strike="noStrike" dirty="0">
                          <a:solidFill>
                            <a:srgbClr val="337AB7"/>
                          </a:solidFill>
                          <a:effectLst/>
                          <a:latin typeface="+mn-lt"/>
                          <a:hlinkClick r:id="rId5"/>
                        </a:rPr>
                        <a:t>GSTR-6</a:t>
                      </a:r>
                      <a:r>
                        <a:rPr lang="en-US" sz="2000" b="0" dirty="0">
                          <a:effectLst/>
                          <a:latin typeface="+mn-lt"/>
                        </a:rPr>
                        <a:t>, </a:t>
                      </a:r>
                      <a:r>
                        <a:rPr lang="en-US" sz="2000" b="0" u="none" strike="noStrike" dirty="0">
                          <a:solidFill>
                            <a:srgbClr val="337AB7"/>
                          </a:solidFill>
                          <a:effectLst/>
                          <a:latin typeface="+mn-lt"/>
                          <a:hlinkClick r:id="rId6"/>
                        </a:rPr>
                        <a:t>GSTR-7</a:t>
                      </a:r>
                      <a:r>
                        <a:rPr lang="en-US" sz="2000" b="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+mn-lt"/>
                        </a:rPr>
                        <a:t>etc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29135" marR="29135" marT="29135" marB="291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>
                          <a:effectLst/>
                          <a:latin typeface="+mn-lt"/>
                        </a:rPr>
                        <a:t>A single simplified main return form GST RET-1 containing 2 annexures GST ANX-1 and GST ANX-2 to be filed by all categories of taxpayers</a:t>
                      </a:r>
                      <a:endParaRPr lang="en-US" sz="2000">
                        <a:effectLst/>
                        <a:latin typeface="+mn-lt"/>
                      </a:endParaRPr>
                    </a:p>
                  </a:txBody>
                  <a:tcPr marL="29135" marR="29135" marT="29135" marB="291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9406">
                <a:tc>
                  <a:txBody>
                    <a:bodyPr/>
                    <a:lstStyle/>
                    <a:p>
                      <a:pPr fontAlgn="t"/>
                      <a:r>
                        <a:rPr lang="en-US" sz="2000" b="0" dirty="0">
                          <a:effectLst/>
                          <a:latin typeface="+mn-lt"/>
                        </a:rPr>
                        <a:t>Revenue invoices can be uploaded only at the time of filing of returns of outward supplies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29135" marR="29135" marT="29135" marB="291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>
                          <a:effectLst/>
                          <a:latin typeface="+mn-lt"/>
                        </a:rPr>
                        <a:t>A mechanism for the continuous upload of revenue invoices on a real-time basis</a:t>
                      </a:r>
                      <a:endParaRPr lang="en-US" sz="2000">
                        <a:effectLst/>
                        <a:latin typeface="+mn-lt"/>
                      </a:endParaRPr>
                    </a:p>
                  </a:txBody>
                  <a:tcPr marL="29135" marR="29135" marT="29135" marB="291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6123">
                <a:tc>
                  <a:txBody>
                    <a:bodyPr/>
                    <a:lstStyle/>
                    <a:p>
                      <a:pPr fontAlgn="t"/>
                      <a:r>
                        <a:rPr lang="en-US" sz="2000" b="0" dirty="0">
                          <a:effectLst/>
                          <a:latin typeface="+mn-lt"/>
                        </a:rPr>
                        <a:t>Input tax credit could be claimed on a self-declaration basis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29135" marR="29135" marT="29135" marB="291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>
                          <a:effectLst/>
                          <a:latin typeface="+mn-lt"/>
                        </a:rPr>
                        <a:t>Input tax credit can be claimed based on invoices uploaded by the supplier</a:t>
                      </a:r>
                      <a:endParaRPr lang="en-US" sz="2000">
                        <a:effectLst/>
                        <a:latin typeface="+mn-lt"/>
                      </a:endParaRPr>
                    </a:p>
                  </a:txBody>
                  <a:tcPr marL="29135" marR="29135" marT="29135" marB="291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9406">
                <a:tc>
                  <a:txBody>
                    <a:bodyPr/>
                    <a:lstStyle/>
                    <a:p>
                      <a:pPr fontAlgn="t"/>
                      <a:r>
                        <a:rPr lang="en-US" sz="2000" b="0" dirty="0">
                          <a:effectLst/>
                          <a:latin typeface="+mn-lt"/>
                        </a:rPr>
                        <a:t>Missing invoices and amendments, if any, could only be made in the return of the following tax period 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29135" marR="29135" marT="29135" marB="291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>
                          <a:effectLst/>
                          <a:latin typeface="+mn-lt"/>
                        </a:rPr>
                        <a:t>Missing invoices and amendments, if any, can be made by filing an Amendment Return</a:t>
                      </a:r>
                      <a:endParaRPr lang="en-US" sz="2000">
                        <a:effectLst/>
                        <a:latin typeface="+mn-lt"/>
                      </a:endParaRPr>
                    </a:p>
                  </a:txBody>
                  <a:tcPr marL="29135" marR="29135" marT="29135" marB="291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5977">
                <a:tc>
                  <a:txBody>
                    <a:bodyPr/>
                    <a:lstStyle/>
                    <a:p>
                      <a:pPr fontAlgn="t"/>
                      <a:r>
                        <a:rPr lang="en-US" sz="2000" b="0" dirty="0">
                          <a:effectLst/>
                          <a:latin typeface="+mn-lt"/>
                        </a:rPr>
                        <a:t>Taxpayers have to file GST returns until their registration has been cancelled, even if an application for cancellation of registration has been submitted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29135" marR="29135" marT="29135" marB="291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dirty="0">
                          <a:effectLst/>
                          <a:latin typeface="+mn-lt"/>
                        </a:rPr>
                        <a:t>Registration will now be suspended, in cases where a taxpayer has applied for cancellation of registration, and returns will not need to be filed for this period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29135" marR="29135" marT="29135" marB="2913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3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Other Key Amendments related to returns and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18" y="1960313"/>
            <a:ext cx="11402289" cy="4232668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Facility to amend GST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Returns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Upto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 two amendments can be filled for each tax period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Diff. of tax liability due to amendments can be paid through RET – 1A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New return system would deter habitual non-filers as auto population of Credit would stop in GST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ANX-2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PMT 09 will be active , so you can transfer your Cash balance from One head to other head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For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ex. You wrongly paid tax amount in CGST instead of IGST, so by this challan so that transfer to IGST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head)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GSTR 1 &amp; GSTR 3B will be continue till Sep 2020</a:t>
            </a:r>
            <a:r>
              <a:rPr lang="en-US" sz="2400" dirty="0" smtClean="0">
                <a:latin typeface="Constantia" panose="02030602050306030303" pitchFamily="18" charset="0"/>
              </a:rPr>
              <a:t/>
            </a:r>
            <a:br>
              <a:rPr lang="en-US" sz="2400" dirty="0" smtClean="0">
                <a:latin typeface="Constantia" panose="02030602050306030303" pitchFamily="18" charset="0"/>
              </a:rPr>
            </a:br>
            <a:endParaRPr lang="en-US" sz="2400" dirty="0">
              <a:latin typeface="Constantia" panose="02030602050306030303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Other Key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36" y="2015732"/>
            <a:ext cx="11166764" cy="410797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Aadhaar</a:t>
            </a:r>
            <a:r>
              <a:rPr lang="en-US" dirty="0"/>
              <a:t> authentication becomes important for certain type of persons getting registered under GST</a:t>
            </a:r>
            <a:r>
              <a:rPr lang="en-US" dirty="0" smtClean="0"/>
              <a:t>.</a:t>
            </a:r>
          </a:p>
          <a:p>
            <a:r>
              <a:rPr lang="en-US" dirty="0"/>
              <a:t>The GST council in its 39th meeting has extended the due date of GSTR 9 and GSTR 9C annual return filing forms till 30th June 2020 for the FY 2018-19 and has extended the turnover limit to 5 crores as </a:t>
            </a:r>
            <a:r>
              <a:rPr lang="en-US" dirty="0" smtClean="0"/>
              <a:t>well</a:t>
            </a:r>
          </a:p>
          <a:p>
            <a:r>
              <a:rPr lang="en-US" dirty="0"/>
              <a:t>The </a:t>
            </a:r>
            <a:r>
              <a:rPr lang="en-US" b="1" dirty="0"/>
              <a:t>39th GST council</a:t>
            </a:r>
            <a:r>
              <a:rPr lang="en-US" dirty="0"/>
              <a:t> also revoked all the late fees for the annual return and Reconciliation Statement for financial year 2017-18 and 2018-19 for the less than 2 crore turnover taxpayers</a:t>
            </a:r>
            <a:r>
              <a:rPr lang="en-US" dirty="0" smtClean="0"/>
              <a:t>.</a:t>
            </a:r>
          </a:p>
          <a:p>
            <a:r>
              <a:rPr lang="en-US" dirty="0"/>
              <a:t>GST Council, in its </a:t>
            </a:r>
            <a:r>
              <a:rPr lang="en-US" dirty="0">
                <a:hlinkClick r:id="rId2"/>
              </a:rPr>
              <a:t>35th meeting</a:t>
            </a:r>
            <a:r>
              <a:rPr lang="en-US" dirty="0"/>
              <a:t>, has decided to implement a system of e-invoicing, which will be applicable to specified categories of persons. e-invoicing is not the generation of invoice on GST portal. It is a myth. e-invoicing is the submission of an already generated standard invoice on a common portal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E – Invoice is compulsory for taxpayers having aggregate turnover more than Rs.100Cr.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68037"/>
            <a:ext cx="9603275" cy="1163782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COVID 19 Relief Measures _ Compliance Part</a:t>
            </a:r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Relief for Compliance Related to GST in Tax Audit Report</a:t>
            </a:r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The Government vide </a:t>
            </a:r>
            <a:r>
              <a:rPr lang="en-US" dirty="0">
                <a:latin typeface="Constantia" panose="0203060205030603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CBDT circular No. 10/2020 Dated 24 April 2020</a:t>
            </a:r>
            <a:r>
              <a:rPr lang="en-US" dirty="0">
                <a:latin typeface="Constantia" panose="02030602050306030303" pitchFamily="18" charset="0"/>
              </a:rPr>
              <a:t> deferred reporting of Compliance related to Goods and Service Tax (GST)  in the income tax audit reports by a year.</a:t>
            </a:r>
          </a:p>
          <a:p>
            <a:r>
              <a:rPr lang="en-US" dirty="0">
                <a:latin typeface="Constantia" panose="02030602050306030303" pitchFamily="18" charset="0"/>
              </a:rPr>
              <a:t>The tax audit report form was amended in 2018 to include details of GST </a:t>
            </a:r>
            <a:r>
              <a:rPr lang="en-US" dirty="0" smtClean="0">
                <a:latin typeface="Constantia" panose="02030602050306030303" pitchFamily="18" charset="0"/>
              </a:rPr>
              <a:t>registration Including Total Turnover and Opening and Closing ITC details,  however the kept </a:t>
            </a:r>
            <a:r>
              <a:rPr lang="en-US" dirty="0">
                <a:latin typeface="Constantia" panose="02030602050306030303" pitchFamily="18" charset="0"/>
              </a:rPr>
              <a:t>under abeyance till March </a:t>
            </a:r>
            <a:r>
              <a:rPr lang="en-US" dirty="0" smtClean="0">
                <a:latin typeface="Constantia" panose="02030602050306030303" pitchFamily="18" charset="0"/>
              </a:rPr>
              <a:t>2020 earlier and now again till March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68037"/>
            <a:ext cx="9603275" cy="1163782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COVID 19 Relief Measures _ Compliance Part</a:t>
            </a:r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Related to Monthly GST Returns and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4" y="1878157"/>
            <a:ext cx="6896532" cy="36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11" y="2275824"/>
            <a:ext cx="4607934" cy="326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32" y="5566478"/>
            <a:ext cx="8281986" cy="36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3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68037"/>
            <a:ext cx="9603275" cy="1163782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COVID 19 Relief Measures _ Compliance Part</a:t>
            </a:r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Related to Monthly GST Returns and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828800"/>
            <a:ext cx="11457709" cy="4225636"/>
          </a:xfrm>
        </p:spPr>
        <p:txBody>
          <a:bodyPr/>
          <a:lstStyle/>
          <a:p>
            <a:r>
              <a:rPr lang="en-US" b="1" dirty="0"/>
              <a:t>Normal Taxpayers wanting to opt for Composition should not file </a:t>
            </a:r>
            <a:r>
              <a:rPr lang="en-US" b="1" dirty="0">
                <a:hlinkClick r:id="rId2"/>
              </a:rPr>
              <a:t>GSTR3B and GSTR 1</a:t>
            </a:r>
            <a:r>
              <a:rPr lang="en-US" b="1" dirty="0"/>
              <a:t> for any tax period of FY 2020-21 from any of the GSTIN on the associated PAN.</a:t>
            </a:r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/>
              <a:t>Compliances for Composition taxpayers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589A0D-3547-42D5-99B0-1E5FB4D55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46" y="2691273"/>
            <a:ext cx="10590871" cy="1431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136716"/>
              </p:ext>
            </p:extLst>
          </p:nvPr>
        </p:nvGraphicFramePr>
        <p:xfrm>
          <a:off x="589746" y="4638719"/>
          <a:ext cx="9970419" cy="128016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323473"/>
                <a:gridCol w="3323473"/>
                <a:gridCol w="3323473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Form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Tax period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Extended Date</a:t>
                      </a: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GST CMP-08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Jan to March 2020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07.07.2020</a:t>
                      </a: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GSTR-4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FY 2019-20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15.07.2020</a:t>
                      </a: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0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9222" y="598115"/>
            <a:ext cx="9116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Interest Relief measures towards Late payment of GST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911559" y="1076005"/>
            <a:ext cx="3370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Turnover &gt; 5 Crore</a:t>
            </a:r>
            <a:endParaRPr lang="en-US" sz="28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56815"/>
              </p:ext>
            </p:extLst>
          </p:nvPr>
        </p:nvGraphicFramePr>
        <p:xfrm>
          <a:off x="789218" y="1648692"/>
          <a:ext cx="10876308" cy="429490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719077"/>
                <a:gridCol w="2719077"/>
                <a:gridCol w="2719077"/>
                <a:gridCol w="2719077"/>
              </a:tblGrid>
              <a:tr h="172857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Tax period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(a)</a:t>
                      </a:r>
                    </a:p>
                  </a:txBody>
                  <a:tcPr marL="17422" marR="17422" marT="17422" marB="1742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Interest not </a:t>
                      </a:r>
                      <a:r>
                        <a:rPr lang="en-US" sz="2000" dirty="0" err="1">
                          <a:effectLst/>
                        </a:rPr>
                        <a:t>payable,if</a:t>
                      </a:r>
                      <a:r>
                        <a:rPr lang="en-US" sz="2000" dirty="0">
                          <a:effectLst/>
                        </a:rPr>
                        <a:t> filed by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(b)</a:t>
                      </a:r>
                    </a:p>
                  </a:txBody>
                  <a:tcPr marL="17422" marR="17422" marT="17422" marB="1742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Date from which interest is payable@ 9% till date of filing,if filed by 24th June, 2020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(c)</a:t>
                      </a:r>
                    </a:p>
                  </a:txBody>
                  <a:tcPr marL="17422" marR="17422" marT="17422" marB="1742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Date from which interest is payable@ 18% till date of filing,if </a:t>
                      </a:r>
                      <a:r>
                        <a:rPr lang="en-US" sz="2000" u="sng">
                          <a:effectLst/>
                        </a:rPr>
                        <a:t>not</a:t>
                      </a:r>
                      <a:r>
                        <a:rPr lang="en-US" sz="2000">
                          <a:effectLst/>
                        </a:rPr>
                        <a:t> filed by 24th June, 2020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(d)</a:t>
                      </a:r>
                    </a:p>
                  </a:txBody>
                  <a:tcPr marL="17422" marR="17422" marT="17422" marB="17422"/>
                </a:tc>
              </a:tr>
              <a:tr h="85544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Feb, 2020</a:t>
                      </a:r>
                    </a:p>
                  </a:txBody>
                  <a:tcPr marL="17422" marR="17422" marT="17422" marB="1742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4th April, 2020</a:t>
                      </a:r>
                    </a:p>
                  </a:txBody>
                  <a:tcPr marL="17422" marR="17422" marT="17422" marB="1742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5th April, 2020</a:t>
                      </a:r>
                    </a:p>
                  </a:txBody>
                  <a:tcPr marL="17422" marR="17422" marT="17422" marB="1742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21st March, 2020</a:t>
                      </a:r>
                    </a:p>
                  </a:txBody>
                  <a:tcPr marL="17422" marR="17422" marT="17422" marB="17422"/>
                </a:tc>
              </a:tr>
              <a:tr h="85544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March, 2020</a:t>
                      </a:r>
                    </a:p>
                  </a:txBody>
                  <a:tcPr marL="17422" marR="17422" marT="17422" marB="1742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5th May, 2020</a:t>
                      </a:r>
                    </a:p>
                  </a:txBody>
                  <a:tcPr marL="17422" marR="17422" marT="17422" marB="1742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6th May, 2020</a:t>
                      </a:r>
                    </a:p>
                  </a:txBody>
                  <a:tcPr marL="17422" marR="17422" marT="17422" marB="1742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21st April, 2020</a:t>
                      </a:r>
                    </a:p>
                  </a:txBody>
                  <a:tcPr marL="17422" marR="17422" marT="17422" marB="17422"/>
                </a:tc>
              </a:tr>
              <a:tr h="85544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April, 2020</a:t>
                      </a:r>
                    </a:p>
                  </a:txBody>
                  <a:tcPr marL="17422" marR="17422" marT="17422" marB="1742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4th June, 2020</a:t>
                      </a:r>
                    </a:p>
                  </a:txBody>
                  <a:tcPr marL="17422" marR="17422" marT="17422" marB="1742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5th June, 2020</a:t>
                      </a:r>
                    </a:p>
                  </a:txBody>
                  <a:tcPr marL="17422" marR="17422" marT="17422" marB="17422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21st May, 2020</a:t>
                      </a:r>
                    </a:p>
                  </a:txBody>
                  <a:tcPr marL="17422" marR="17422" marT="17422" marB="174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0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9222" y="598115"/>
            <a:ext cx="9116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Interest Relief measures towards Late payment of GST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911559" y="1076005"/>
            <a:ext cx="557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Turnover &gt; 1.5 Crore &lt; 5 Crore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24649"/>
              </p:ext>
            </p:extLst>
          </p:nvPr>
        </p:nvGraphicFramePr>
        <p:xfrm>
          <a:off x="803563" y="1599225"/>
          <a:ext cx="11125200" cy="441364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99552"/>
                <a:gridCol w="2944906"/>
                <a:gridCol w="2999441"/>
                <a:gridCol w="2781301"/>
              </a:tblGrid>
              <a:tr h="216554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Tax period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(a)</a:t>
                      </a:r>
                    </a:p>
                  </a:txBody>
                  <a:tcPr marL="16856" marR="16856" marT="16856" marB="1685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Interest not payable,if filed by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(b)</a:t>
                      </a:r>
                    </a:p>
                  </a:txBody>
                  <a:tcPr marL="16856" marR="16856" marT="16856" marB="1685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Date from which interest is payable @18%, if not filed by dates in Column (b),for taxpayers falling in States/UT of Group 1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(c)</a:t>
                      </a:r>
                    </a:p>
                  </a:txBody>
                  <a:tcPr marL="16856" marR="16856" marT="16856" marB="1685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Date from which interest payable @18%, if not filed by dates in Column (b), for taxpayers falling in States/UT of Group 2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(d)</a:t>
                      </a:r>
                    </a:p>
                  </a:txBody>
                  <a:tcPr marL="16856" marR="16856" marT="16856" marB="16856"/>
                </a:tc>
              </a:tr>
              <a:tr h="74936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Feb, 2020</a:t>
                      </a:r>
                    </a:p>
                  </a:txBody>
                  <a:tcPr marL="16856" marR="16856" marT="16856" marB="1685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29th June, 2020</a:t>
                      </a:r>
                    </a:p>
                  </a:txBody>
                  <a:tcPr marL="16856" marR="16856" marT="16856" marB="1685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23rd March, 2020</a:t>
                      </a:r>
                    </a:p>
                  </a:txBody>
                  <a:tcPr marL="16856" marR="16856" marT="16856" marB="1685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25th March, 2020</a:t>
                      </a:r>
                    </a:p>
                  </a:txBody>
                  <a:tcPr marL="16856" marR="16856" marT="16856" marB="16856"/>
                </a:tc>
              </a:tr>
              <a:tr h="74936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March, 2020</a:t>
                      </a:r>
                    </a:p>
                  </a:txBody>
                  <a:tcPr marL="16856" marR="16856" marT="16856" marB="1685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29th June, 2020</a:t>
                      </a:r>
                    </a:p>
                  </a:txBody>
                  <a:tcPr marL="16856" marR="16856" marT="16856" marB="1685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23rd April, 2020</a:t>
                      </a:r>
                    </a:p>
                  </a:txBody>
                  <a:tcPr marL="16856" marR="16856" marT="16856" marB="1685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25th April, 2020</a:t>
                      </a:r>
                    </a:p>
                  </a:txBody>
                  <a:tcPr marL="16856" marR="16856" marT="16856" marB="16856"/>
                </a:tc>
              </a:tr>
              <a:tr h="74936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April, 2020</a:t>
                      </a:r>
                    </a:p>
                  </a:txBody>
                  <a:tcPr marL="16856" marR="16856" marT="16856" marB="1685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30th June, 2020</a:t>
                      </a:r>
                    </a:p>
                  </a:txBody>
                  <a:tcPr marL="16856" marR="16856" marT="16856" marB="1685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23rd May, 2020</a:t>
                      </a:r>
                    </a:p>
                  </a:txBody>
                  <a:tcPr marL="16856" marR="16856" marT="16856" marB="1685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25th May, 2020</a:t>
                      </a:r>
                    </a:p>
                  </a:txBody>
                  <a:tcPr marL="16856" marR="16856" marT="16856" marB="1685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9222" y="598115"/>
            <a:ext cx="9116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Interest Relief measures towards Late payment of GST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911559" y="1076005"/>
            <a:ext cx="557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Turnover &lt; 1.5 Crore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99993"/>
              </p:ext>
            </p:extLst>
          </p:nvPr>
        </p:nvGraphicFramePr>
        <p:xfrm>
          <a:off x="858981" y="1704109"/>
          <a:ext cx="11000509" cy="433647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81795"/>
                <a:gridCol w="3042394"/>
                <a:gridCol w="3042394"/>
                <a:gridCol w="2633926"/>
              </a:tblGrid>
              <a:tr h="209689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Tax period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(a)</a:t>
                      </a:r>
                    </a:p>
                  </a:txBody>
                  <a:tcPr marL="16310" marR="16310" marT="16310" marB="1631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Interest not payable,if filed by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(b)</a:t>
                      </a:r>
                    </a:p>
                  </a:txBody>
                  <a:tcPr marL="16310" marR="16310" marT="16310" marB="1631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Date from which interest is payable @18%, if not filed by dates in Column (b),for taxpayers falling in States/UT of Group 1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(c)</a:t>
                      </a:r>
                    </a:p>
                  </a:txBody>
                  <a:tcPr marL="16310" marR="16310" marT="16310" marB="1631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Date from which interest payable @18%, if not filed by dates in Column (b), for taxpayers falling in States/UT of Group 2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(d)</a:t>
                      </a:r>
                    </a:p>
                  </a:txBody>
                  <a:tcPr marL="16310" marR="16310" marT="16310" marB="16310"/>
                </a:tc>
              </a:tr>
              <a:tr h="83264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Feb, 2020</a:t>
                      </a:r>
                    </a:p>
                  </a:txBody>
                  <a:tcPr marL="16310" marR="16310" marT="16310" marB="1631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30th June, 2020</a:t>
                      </a:r>
                    </a:p>
                  </a:txBody>
                  <a:tcPr marL="16310" marR="16310" marT="16310" marB="1631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23rd March, 2020</a:t>
                      </a:r>
                    </a:p>
                  </a:txBody>
                  <a:tcPr marL="16310" marR="16310" marT="16310" marB="1631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25th March, 2020</a:t>
                      </a:r>
                    </a:p>
                  </a:txBody>
                  <a:tcPr marL="16310" marR="16310" marT="16310" marB="16310"/>
                </a:tc>
              </a:tr>
              <a:tr h="83264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March, 2020</a:t>
                      </a:r>
                    </a:p>
                  </a:txBody>
                  <a:tcPr marL="16310" marR="16310" marT="16310" marB="1631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03rd July, 2020</a:t>
                      </a:r>
                    </a:p>
                  </a:txBody>
                  <a:tcPr marL="16310" marR="16310" marT="16310" marB="1631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23rd April, 2020</a:t>
                      </a:r>
                    </a:p>
                  </a:txBody>
                  <a:tcPr marL="16310" marR="16310" marT="16310" marB="1631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25th April, 2020</a:t>
                      </a:r>
                    </a:p>
                  </a:txBody>
                  <a:tcPr marL="16310" marR="16310" marT="16310" marB="16310"/>
                </a:tc>
              </a:tr>
              <a:tr h="57428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April, 2020</a:t>
                      </a:r>
                    </a:p>
                  </a:txBody>
                  <a:tcPr marL="16310" marR="16310" marT="16310" marB="1631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06th July, 2020</a:t>
                      </a:r>
                    </a:p>
                  </a:txBody>
                  <a:tcPr marL="16310" marR="16310" marT="16310" marB="1631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23rd May, 2020</a:t>
                      </a:r>
                    </a:p>
                  </a:txBody>
                  <a:tcPr marL="16310" marR="16310" marT="16310" marB="1631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25th May, 2020</a:t>
                      </a:r>
                    </a:p>
                  </a:txBody>
                  <a:tcPr marL="16310" marR="16310" marT="16310" marB="1631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5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298083"/>
            <a:ext cx="9601200" cy="1717649"/>
          </a:xfrm>
        </p:spPr>
        <p:txBody>
          <a:bodyPr>
            <a:normAutofit/>
          </a:bodyPr>
          <a:lstStyle/>
          <a:p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Basics about GST </a:t>
            </a:r>
            <a:b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GST??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3642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GST is a </a:t>
            </a:r>
            <a:r>
              <a:rPr lang="en-US" sz="2400" b="1" dirty="0"/>
              <a:t>destination based tax</a:t>
            </a:r>
            <a:r>
              <a:rPr lang="en-US" dirty="0"/>
              <a:t> on consumption of </a:t>
            </a:r>
            <a:r>
              <a:rPr lang="en-US" sz="2400" b="1" dirty="0"/>
              <a:t>goods and services</a:t>
            </a:r>
            <a:r>
              <a:rPr lang="en-US" dirty="0"/>
              <a:t>.  It is proposed to be levied at all stages right from manufacture up to final consumption with credit of taxes paid at previous stages available as setoff.  In a nutshell, only value addition will be taxed and burden of tax is to be borne by the final consumer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Taxable goods and services are not distinguished from one another and are taxed at a </a:t>
            </a:r>
            <a:r>
              <a:rPr lang="en-US" sz="2400" b="1" dirty="0"/>
              <a:t>single rate </a:t>
            </a:r>
            <a:r>
              <a:rPr lang="en-US" dirty="0"/>
              <a:t>in a supply chain till the goods or services reach the consumer.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057" y="0"/>
            <a:ext cx="2206943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68037"/>
            <a:ext cx="9603275" cy="1163782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COVID 19 Relief Measures _ to General Public benefit</a:t>
            </a:r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828800"/>
            <a:ext cx="11457709" cy="4225636"/>
          </a:xfrm>
        </p:spPr>
        <p:txBody>
          <a:bodyPr/>
          <a:lstStyle/>
          <a:p>
            <a:r>
              <a:rPr lang="en-US" b="1" dirty="0" smtClean="0"/>
              <a:t>First and big relief measures provided by the </a:t>
            </a:r>
            <a:r>
              <a:rPr lang="en-US" b="1" dirty="0" err="1" smtClean="0"/>
              <a:t>Govt</a:t>
            </a:r>
            <a:r>
              <a:rPr lang="en-US" b="1" dirty="0" smtClean="0"/>
              <a:t> is early and strict implementation of Lockdown. By this step we are in very good position to fight against this </a:t>
            </a:r>
            <a:r>
              <a:rPr lang="en-US" b="1" dirty="0" err="1" smtClean="0"/>
              <a:t>Covid</a:t>
            </a:r>
            <a:r>
              <a:rPr lang="en-US" b="1" dirty="0" smtClean="0"/>
              <a:t> 19 </a:t>
            </a:r>
            <a:r>
              <a:rPr lang="en-US" b="1" dirty="0" err="1" smtClean="0"/>
              <a:t>Pendemic</a:t>
            </a:r>
            <a:endParaRPr lang="en-US" dirty="0" smtClean="0"/>
          </a:p>
          <a:p>
            <a:r>
              <a:rPr lang="en-US" sz="2400" b="1" dirty="0" smtClean="0"/>
              <a:t>Lets have a Big clap for Governments, Doctors, Policemen, people who are transferring Essential Items at our door step &amp; Other supporting ground staff</a:t>
            </a:r>
          </a:p>
        </p:txBody>
      </p:sp>
      <p:pic>
        <p:nvPicPr>
          <p:cNvPr id="9218" name="Picture 2" descr="C:\Users\LAPTOP OFFICE 3\Desktop\Cl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4015221"/>
            <a:ext cx="339436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pplause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68037"/>
            <a:ext cx="9603275" cy="1163782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COVID 19 Relief Measures _ to General Public benefit</a:t>
            </a:r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828800"/>
            <a:ext cx="11457709" cy="42256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Constantia" panose="02030602050306030303" pitchFamily="18" charset="0"/>
              </a:rPr>
              <a:t>Cash Transfers Announcement: </a:t>
            </a:r>
            <a:r>
              <a:rPr lang="en-US" dirty="0" err="1">
                <a:latin typeface="Constantia" panose="02030602050306030303" pitchFamily="18" charset="0"/>
              </a:rPr>
              <a:t>Rs</a:t>
            </a:r>
            <a:r>
              <a:rPr lang="en-US" dirty="0">
                <a:latin typeface="Constantia" panose="02030602050306030303" pitchFamily="18" charset="0"/>
              </a:rPr>
              <a:t> 1,500 in three equal instalments to the Jan </a:t>
            </a:r>
            <a:r>
              <a:rPr lang="en-US" dirty="0" err="1">
                <a:latin typeface="Constantia" panose="02030602050306030303" pitchFamily="18" charset="0"/>
              </a:rPr>
              <a:t>Dhan</a:t>
            </a:r>
            <a:r>
              <a:rPr lang="en-US" dirty="0">
                <a:latin typeface="Constantia" panose="02030602050306030303" pitchFamily="18" charset="0"/>
              </a:rPr>
              <a:t> accounts of 20.40 crore women. Status: According to the Finance Ministry, the government credited the first instalment of </a:t>
            </a:r>
            <a:r>
              <a:rPr lang="en-US" dirty="0" err="1">
                <a:latin typeface="Constantia" panose="02030602050306030303" pitchFamily="18" charset="0"/>
              </a:rPr>
              <a:t>Rs</a:t>
            </a:r>
            <a:r>
              <a:rPr lang="en-US" dirty="0">
                <a:latin typeface="Constantia" panose="02030602050306030303" pitchFamily="18" charset="0"/>
              </a:rPr>
              <a:t> 500 to 97 percent of the accounts, or of 19.86 crore women, at a total cost of </a:t>
            </a:r>
            <a:r>
              <a:rPr lang="en-US" dirty="0" err="1">
                <a:latin typeface="Constantia" panose="02030602050306030303" pitchFamily="18" charset="0"/>
              </a:rPr>
              <a:t>Rs</a:t>
            </a:r>
            <a:r>
              <a:rPr lang="en-US" dirty="0">
                <a:latin typeface="Constantia" panose="02030602050306030303" pitchFamily="18" charset="0"/>
              </a:rPr>
              <a:t> 9,930 crore. Money would be credited to the remaining accounts soon and the total cost would be </a:t>
            </a:r>
            <a:r>
              <a:rPr lang="en-US" dirty="0" err="1">
                <a:latin typeface="Constantia" panose="02030602050306030303" pitchFamily="18" charset="0"/>
              </a:rPr>
              <a:t>Rs</a:t>
            </a:r>
            <a:r>
              <a:rPr lang="en-US" dirty="0">
                <a:latin typeface="Constantia" panose="02030602050306030303" pitchFamily="18" charset="0"/>
              </a:rPr>
              <a:t> 10,000 crore.</a:t>
            </a:r>
          </a:p>
          <a:p>
            <a:r>
              <a:rPr lang="en-US" dirty="0">
                <a:latin typeface="Constantia" panose="02030602050306030303" pitchFamily="18" charset="0"/>
              </a:rPr>
              <a:t>Announcement: </a:t>
            </a:r>
            <a:r>
              <a:rPr lang="en-US" dirty="0" err="1">
                <a:latin typeface="Constantia" panose="02030602050306030303" pitchFamily="18" charset="0"/>
              </a:rPr>
              <a:t>Rs</a:t>
            </a:r>
            <a:r>
              <a:rPr lang="en-US" dirty="0">
                <a:latin typeface="Constantia" panose="02030602050306030303" pitchFamily="18" charset="0"/>
              </a:rPr>
              <a:t> 1,000 in two equal instalments to 2.8 crore senior citizens, widows and disabled. Status: All beneficiaries received the first of the two instalments at a cost </a:t>
            </a:r>
            <a:r>
              <a:rPr lang="en-US" dirty="0" err="1">
                <a:latin typeface="Constantia" panose="02030602050306030303" pitchFamily="18" charset="0"/>
              </a:rPr>
              <a:t>Rs</a:t>
            </a:r>
            <a:r>
              <a:rPr lang="en-US" dirty="0">
                <a:latin typeface="Constantia" panose="02030602050306030303" pitchFamily="18" charset="0"/>
              </a:rPr>
              <a:t> 1,405 crore. The second instalment will be credited in May. Announcement: Cash handouts to farmers under the PM-KISAN scheme were to be front-loaded. Status: About 7.47 crore of the eight crore farmers have received </a:t>
            </a:r>
            <a:r>
              <a:rPr lang="en-US" dirty="0" err="1">
                <a:latin typeface="Constantia" panose="02030602050306030303" pitchFamily="18" charset="0"/>
              </a:rPr>
              <a:t>Rs</a:t>
            </a:r>
            <a:r>
              <a:rPr lang="en-US" dirty="0">
                <a:latin typeface="Constantia" panose="02030602050306030303" pitchFamily="18" charset="0"/>
              </a:rPr>
              <a:t> 2,000 each as on April 10. This involved a total cash outgo of </a:t>
            </a:r>
            <a:r>
              <a:rPr lang="en-US" dirty="0" err="1">
                <a:latin typeface="Constantia" panose="02030602050306030303" pitchFamily="18" charset="0"/>
              </a:rPr>
              <a:t>Rs</a:t>
            </a:r>
            <a:r>
              <a:rPr lang="en-US" dirty="0">
                <a:latin typeface="Constantia" panose="02030602050306030303" pitchFamily="18" charset="0"/>
              </a:rPr>
              <a:t> 14,946 crore for the government, and is part of the existing scheme. Free gas cylinders to PM </a:t>
            </a:r>
            <a:r>
              <a:rPr lang="en-US" dirty="0" err="1">
                <a:latin typeface="Constantia" panose="02030602050306030303" pitchFamily="18" charset="0"/>
              </a:rPr>
              <a:t>Ujjwala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Yojana</a:t>
            </a:r>
            <a:r>
              <a:rPr lang="en-US" dirty="0">
                <a:latin typeface="Constantia" panose="02030602050306030303" pitchFamily="18" charset="0"/>
              </a:rPr>
              <a:t> beneficiaries for next three months.</a:t>
            </a:r>
          </a:p>
          <a:p>
            <a:r>
              <a:rPr lang="en-US" dirty="0">
                <a:latin typeface="Constantia" panose="02030602050306030303" pitchFamily="18" charset="0"/>
              </a:rPr>
              <a:t>About 80 crore poor will get 5 kg wheat or rice and 1 kg of preferred pulses free every month from April to June. Each household to be given 1 kg preferred pulse for three months.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0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68037"/>
            <a:ext cx="9603275" cy="1163782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COVID 19 Relief Measures _ to General Public benefit</a:t>
            </a:r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828800"/>
            <a:ext cx="11457709" cy="422563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onstantia" panose="02030602050306030303" pitchFamily="18" charset="0"/>
              </a:rPr>
              <a:t>State-run New India Assurance Company Ltd. will provide 22.12 lakh frontline healthcare workers a cover of </a:t>
            </a:r>
            <a:r>
              <a:rPr lang="en-US" dirty="0" err="1">
                <a:latin typeface="Constantia" panose="02030602050306030303" pitchFamily="18" charset="0"/>
              </a:rPr>
              <a:t>Rs</a:t>
            </a:r>
            <a:r>
              <a:rPr lang="en-US" dirty="0">
                <a:latin typeface="Constantia" panose="02030602050306030303" pitchFamily="18" charset="0"/>
              </a:rPr>
              <a:t> 50 lakh for 90 days starting March 2020. It covers death in line of duty during the Covid-19 pandemic. Status: Insurance scheme notified, the Finance Ministry said.</a:t>
            </a:r>
          </a:p>
          <a:p>
            <a:r>
              <a:rPr lang="en-US" dirty="0">
                <a:latin typeface="Constantia" panose="02030602050306030303" pitchFamily="18" charset="0"/>
              </a:rPr>
              <a:t>States : Apart from this, some states announced combined handouts worth </a:t>
            </a:r>
            <a:r>
              <a:rPr lang="en-US" dirty="0" err="1">
                <a:latin typeface="Constantia" panose="02030602050306030303" pitchFamily="18" charset="0"/>
              </a:rPr>
              <a:t>Rs</a:t>
            </a:r>
            <a:r>
              <a:rPr lang="en-US" dirty="0">
                <a:latin typeface="Constantia" panose="02030602050306030303" pitchFamily="18" charset="0"/>
              </a:rPr>
              <a:t> 3,071 crore to 2.17 crore of the 3.5 crore registered building and other construction workers. This amount comes from the 1 percent </a:t>
            </a:r>
            <a:r>
              <a:rPr lang="en-US" dirty="0" err="1">
                <a:latin typeface="Constantia" panose="02030602050306030303" pitchFamily="18" charset="0"/>
              </a:rPr>
              <a:t>cess</a:t>
            </a:r>
            <a:r>
              <a:rPr lang="en-US" dirty="0">
                <a:latin typeface="Constantia" panose="02030602050306030303" pitchFamily="18" charset="0"/>
              </a:rPr>
              <a:t> imposed on the cost of construction and is collected by local bodies and states.</a:t>
            </a:r>
          </a:p>
          <a:p>
            <a:r>
              <a:rPr lang="en-US" dirty="0">
                <a:latin typeface="Constantia" panose="02030602050306030303" pitchFamily="18" charset="0"/>
              </a:rPr>
              <a:t>The central government was to pay 12 percent each as employer and employee’s share of EPF for those earning a monthly wage of less than </a:t>
            </a:r>
            <a:r>
              <a:rPr lang="en-US" dirty="0" err="1">
                <a:latin typeface="Constantia" panose="02030602050306030303" pitchFamily="18" charset="0"/>
              </a:rPr>
              <a:t>Rs</a:t>
            </a:r>
            <a:r>
              <a:rPr lang="en-US" dirty="0">
                <a:latin typeface="Constantia" panose="02030602050306030303" pitchFamily="18" charset="0"/>
              </a:rPr>
              <a:t> 15,000. Around 79 lakh subscribers and about 3.8 lakh establishments are expected to benefit from the package involving an outgo of </a:t>
            </a:r>
            <a:r>
              <a:rPr lang="en-US" dirty="0" err="1">
                <a:latin typeface="Constantia" panose="02030602050306030303" pitchFamily="18" charset="0"/>
              </a:rPr>
              <a:t>Rs</a:t>
            </a:r>
            <a:r>
              <a:rPr lang="en-US" dirty="0">
                <a:latin typeface="Constantia" panose="02030602050306030303" pitchFamily="18" charset="0"/>
              </a:rPr>
              <a:t> 4,800 crore.</a:t>
            </a:r>
          </a:p>
          <a:p>
            <a:r>
              <a:rPr lang="en-US" dirty="0">
                <a:latin typeface="Constantia" panose="02030602050306030303" pitchFamily="18" charset="0"/>
              </a:rPr>
              <a:t>Advance of 75 percent of the PF amount or three months of wages, whichever is lower, from accounts. - </a:t>
            </a:r>
            <a:r>
              <a:rPr lang="en-US" dirty="0" smtClean="0">
                <a:latin typeface="Constantia" panose="02030602050306030303" pitchFamily="18" charset="0"/>
              </a:rPr>
              <a:t>										Source: -	Bloomberg</a:t>
            </a: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061017"/>
              </p:ext>
            </p:extLst>
          </p:nvPr>
        </p:nvGraphicFramePr>
        <p:xfrm>
          <a:off x="294469" y="278969"/>
          <a:ext cx="4990453" cy="55638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70991">
                  <a:extLst>
                    <a:ext uri="{9D8B030D-6E8A-4147-A177-3AD203B41FA5}">
                      <a16:colId xmlns="" xmlns:a16="http://schemas.microsoft.com/office/drawing/2014/main" val="1899794913"/>
                    </a:ext>
                  </a:extLst>
                </a:gridCol>
                <a:gridCol w="2819462">
                  <a:extLst>
                    <a:ext uri="{9D8B030D-6E8A-4147-A177-3AD203B41FA5}">
                      <a16:colId xmlns="" xmlns:a16="http://schemas.microsoft.com/office/drawing/2014/main" val="2372937513"/>
                    </a:ext>
                  </a:extLst>
                </a:gridCol>
              </a:tblGrid>
              <a:tr h="57199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Associations At:</a:t>
                      </a:r>
                      <a:r>
                        <a:rPr lang="en-IN" sz="2000" b="1" baseline="0" dirty="0" smtClean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- 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87" marR="4618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0134560"/>
                  </a:ext>
                </a:extLst>
              </a:tr>
              <a:tr h="7993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1. Delhi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87" marR="461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2.Kutch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87" marR="46187" marT="0" marB="0" anchor="b"/>
                </a:tc>
                <a:extLst>
                  <a:ext uri="{0D108BD9-81ED-4DB2-BD59-A6C34878D82A}">
                    <a16:rowId xmlns="" xmlns:a16="http://schemas.microsoft.com/office/drawing/2014/main" val="614748253"/>
                  </a:ext>
                </a:extLst>
              </a:tr>
              <a:tr h="688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3.Surat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87" marR="461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4. Ahmedabad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87" marR="46187" marT="0" marB="0" anchor="b"/>
                </a:tc>
                <a:extLst>
                  <a:ext uri="{0D108BD9-81ED-4DB2-BD59-A6C34878D82A}">
                    <a16:rowId xmlns="" xmlns:a16="http://schemas.microsoft.com/office/drawing/2014/main" val="2268478508"/>
                  </a:ext>
                </a:extLst>
              </a:tr>
              <a:tr h="549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5. Patna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87" marR="461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6. Pune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87" marR="46187" marT="0" marB="0" anchor="b"/>
                </a:tc>
                <a:extLst>
                  <a:ext uri="{0D108BD9-81ED-4DB2-BD59-A6C34878D82A}">
                    <a16:rowId xmlns="" xmlns:a16="http://schemas.microsoft.com/office/drawing/2014/main" val="21233136"/>
                  </a:ext>
                </a:extLst>
              </a:tr>
              <a:tr h="5219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7.Kolkata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87" marR="461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8.Madhya Pradesh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87" marR="46187" marT="0" marB="0" anchor="b"/>
                </a:tc>
                <a:extLst>
                  <a:ext uri="{0D108BD9-81ED-4DB2-BD59-A6C34878D82A}">
                    <a16:rowId xmlns="" xmlns:a16="http://schemas.microsoft.com/office/drawing/2014/main" val="3058135362"/>
                  </a:ext>
                </a:extLst>
              </a:tr>
              <a:tr h="5621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9.Jaipur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87" marR="461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10.Nashik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87" marR="46187" marT="0" marB="0" anchor="b"/>
                </a:tc>
                <a:extLst>
                  <a:ext uri="{0D108BD9-81ED-4DB2-BD59-A6C34878D82A}">
                    <a16:rowId xmlns="" xmlns:a16="http://schemas.microsoft.com/office/drawing/2014/main" val="4266838353"/>
                  </a:ext>
                </a:extLst>
              </a:tr>
              <a:tr h="573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11.Punjab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87" marR="461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12.Karnataka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87" marR="46187" marT="0" marB="0" anchor="b"/>
                </a:tc>
                <a:extLst>
                  <a:ext uri="{0D108BD9-81ED-4DB2-BD59-A6C34878D82A}">
                    <a16:rowId xmlns="" xmlns:a16="http://schemas.microsoft.com/office/drawing/2014/main" val="2601752215"/>
                  </a:ext>
                </a:extLst>
              </a:tr>
              <a:tr h="541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13.Hyderabad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87" marR="461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14. Chhattisgarh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87" marR="46187" marT="0" marB="0" anchor="b"/>
                </a:tc>
                <a:extLst>
                  <a:ext uri="{0D108BD9-81ED-4DB2-BD59-A6C34878D82A}">
                    <a16:rowId xmlns="" xmlns:a16="http://schemas.microsoft.com/office/drawing/2014/main" val="2862941850"/>
                  </a:ext>
                </a:extLst>
              </a:tr>
              <a:tr h="754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IN" sz="2000" dirty="0" smtClean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. Chennai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87" marR="461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16. Kerala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 Goa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187" marR="46187" marT="0" marB="0" anchor="b"/>
                </a:tc>
                <a:extLst>
                  <a:ext uri="{0D108BD9-81ED-4DB2-BD59-A6C34878D82A}">
                    <a16:rowId xmlns="" xmlns:a16="http://schemas.microsoft.com/office/drawing/2014/main" val="27314967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45437" y="578776"/>
            <a:ext cx="6431797" cy="472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en-IN" sz="2400" b="1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 Office – Mumbai:</a:t>
            </a:r>
            <a:endParaRPr lang="en-US" sz="24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25"/>
              </a:lnSpc>
            </a:pPr>
            <a:r>
              <a:rPr lang="en-IN" sz="2000" b="1" spc="15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MILIN SHAH (FOUNDER)</a:t>
            </a:r>
            <a:endParaRPr lang="en-US" sz="20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25"/>
              </a:lnSpc>
            </a:pPr>
            <a:r>
              <a:rPr lang="en-IN" sz="2000" b="1" spc="15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(Chartered Accountants)</a:t>
            </a:r>
            <a:r>
              <a:rPr lang="en-IN" sz="2000" spc="15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000" spc="15" dirty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000" spc="15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Office No. 104, 1</a:t>
            </a:r>
            <a:r>
              <a:rPr lang="en-IN" sz="2000" spc="15" baseline="30000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IN" sz="2000" spc="15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floor, B –wing, </a:t>
            </a:r>
            <a:r>
              <a:rPr lang="en-IN" sz="2000" spc="15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Shankardhan</a:t>
            </a:r>
            <a:r>
              <a:rPr lang="en-IN" sz="2000" spc="15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Plaza, Above Yes bank, Near </a:t>
            </a:r>
            <a:r>
              <a:rPr lang="en-IN" sz="2000" spc="15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Mehul</a:t>
            </a:r>
            <a:r>
              <a:rPr lang="en-IN" sz="2000" spc="15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Talkies, </a:t>
            </a:r>
            <a:r>
              <a:rPr lang="en-IN" sz="2000" spc="15" dirty="0" err="1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Mulund</a:t>
            </a:r>
            <a:r>
              <a:rPr lang="en-IN" sz="2000" spc="15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west – 400080</a:t>
            </a:r>
          </a:p>
          <a:p>
            <a:pPr>
              <a:lnSpc>
                <a:spcPts val="2025"/>
              </a:lnSpc>
            </a:pPr>
            <a:endParaRPr lang="en-IN" sz="2000" spc="15" dirty="0">
              <a:solidFill>
                <a:srgbClr val="40404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25"/>
              </a:lnSpc>
            </a:pPr>
            <a:r>
              <a:rPr lang="en-IN" sz="2000" spc="15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can directly contact us for any query at</a:t>
            </a:r>
          </a:p>
          <a:p>
            <a:pPr>
              <a:lnSpc>
                <a:spcPts val="2025"/>
              </a:lnSpc>
            </a:pPr>
            <a:endParaRPr lang="en-IN" sz="2000" spc="15" dirty="0">
              <a:solidFill>
                <a:srgbClr val="40404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25"/>
              </a:lnSpc>
            </a:pPr>
            <a:r>
              <a:rPr lang="en-IN" sz="2000" spc="15" dirty="0" smtClean="0">
                <a:solidFill>
                  <a:srgbClr val="40404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Mobile No : - +91 9768 961 561</a:t>
            </a:r>
          </a:p>
          <a:p>
            <a:pPr>
              <a:lnSpc>
                <a:spcPts val="2025"/>
              </a:lnSpc>
            </a:pPr>
            <a:endParaRPr lang="en-IN" sz="2000" spc="15" dirty="0">
              <a:solidFill>
                <a:srgbClr val="40404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25"/>
              </a:lnSpc>
            </a:pPr>
            <a:r>
              <a:rPr lang="en-IN" sz="2000" spc="15" dirty="0" smtClean="0">
                <a:solidFill>
                  <a:srgbClr val="0D0D0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IN" sz="2000" spc="15" dirty="0">
                <a:solidFill>
                  <a:srgbClr val="0D0D0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2000" u="sng" spc="15" dirty="0" smtClean="0">
                <a:solidFill>
                  <a:srgbClr val="00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topgstexperts@gmail.com/camilinhshah@gmail.com</a:t>
            </a:r>
            <a:endParaRPr lang="en-IN" sz="2000" u="sng" spc="15" dirty="0" smtClean="0">
              <a:solidFill>
                <a:srgbClr val="0000FF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25"/>
              </a:lnSpc>
            </a:pPr>
            <a:endParaRPr lang="en-US" sz="20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25"/>
              </a:lnSpc>
            </a:pPr>
            <a:r>
              <a:rPr lang="en-IN" sz="2000" spc="15" dirty="0">
                <a:solidFill>
                  <a:srgbClr val="0D0D0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Website: - </a:t>
            </a:r>
            <a:r>
              <a:rPr lang="en-IN" sz="2000" u="sng" spc="15" dirty="0" smtClean="0">
                <a:solidFill>
                  <a:srgbClr val="0D0D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www.topgstexperts.com</a:t>
            </a:r>
            <a:endParaRPr lang="en-IN" sz="2000" u="sng" spc="15" dirty="0" smtClean="0">
              <a:solidFill>
                <a:srgbClr val="0D0DFF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25"/>
              </a:lnSpc>
            </a:pPr>
            <a:endParaRPr lang="en-IN" sz="2000" u="sng" spc="15" dirty="0">
              <a:solidFill>
                <a:srgbClr val="0D0DFF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25"/>
              </a:lnSpc>
            </a:pPr>
            <a:endParaRPr lang="en-US" sz="20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52" y="0"/>
            <a:ext cx="2207248" cy="8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7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644809"/>
          </a:xfrm>
        </p:spPr>
        <p:txBody>
          <a:bodyPr/>
          <a:lstStyle/>
          <a:p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 GST is Necessary ?.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78302" y="1885071"/>
            <a:ext cx="5614042" cy="470433"/>
          </a:xfrm>
        </p:spPr>
        <p:txBody>
          <a:bodyPr/>
          <a:lstStyle/>
          <a:p>
            <a:r>
              <a:rPr lang="en-US" dirty="0"/>
              <a:t>Issue in existing tax regime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2253136"/>
            <a:ext cx="5233182" cy="38522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Cascading Effect _ Means tax on tax</a:t>
            </a:r>
          </a:p>
          <a:p>
            <a:r>
              <a:rPr lang="en-US" dirty="0"/>
              <a:t>Multiple tax leads increase in compliance cost</a:t>
            </a:r>
          </a:p>
          <a:p>
            <a:r>
              <a:rPr lang="en-US" dirty="0"/>
              <a:t>Due to heavy cost exporters are not able to compete with world</a:t>
            </a:r>
          </a:p>
          <a:p>
            <a:r>
              <a:rPr lang="en-US" dirty="0"/>
              <a:t>Was Difficult to curb black money”&amp; Corruption</a:t>
            </a:r>
          </a:p>
          <a:p>
            <a:r>
              <a:rPr lang="en-US" dirty="0"/>
              <a:t>Inefficient dispute resolution system in the current indirect tax regime ( SEZ- Export Zone better in China)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51021" y="1885071"/>
            <a:ext cx="5641145" cy="466979"/>
          </a:xfrm>
        </p:spPr>
        <p:txBody>
          <a:bodyPr/>
          <a:lstStyle/>
          <a:p>
            <a:r>
              <a:rPr lang="en-US" dirty="0"/>
              <a:t>GST tax System_ benefit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233182" y="2253136"/>
            <a:ext cx="6958817" cy="3852242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All Major Indirect Taxes are subsumed into one Tax. Saving in compliance &amp; procedural cost for businessman as well for government</a:t>
            </a:r>
          </a:p>
          <a:p>
            <a:r>
              <a:rPr lang="en-US" sz="2600" dirty="0"/>
              <a:t>Free flow of Input Tax credit means no cascading effect _ Tax on Tax</a:t>
            </a:r>
          </a:p>
          <a:p>
            <a:r>
              <a:rPr lang="en-US" sz="2600" dirty="0"/>
              <a:t>Transparency in Tax flow ( Everything will be online through GSTN)eventually help to curb black money &amp; corruption</a:t>
            </a:r>
          </a:p>
          <a:p>
            <a:r>
              <a:rPr lang="en-US" sz="2600" dirty="0"/>
              <a:t>Effective dispute resolution system will attract foreign investor</a:t>
            </a:r>
          </a:p>
          <a:p>
            <a:r>
              <a:rPr lang="en-US" sz="2600" dirty="0"/>
              <a:t>Indian market will be more competitive with the world</a:t>
            </a:r>
          </a:p>
          <a:p>
            <a:r>
              <a:rPr lang="en-US" sz="2600" dirty="0"/>
              <a:t>Overall Growth in economy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057" y="0"/>
            <a:ext cx="2206943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700724"/>
          </a:xfrm>
        </p:spPr>
        <p:txBody>
          <a:bodyPr>
            <a:normAutofit/>
          </a:bodyPr>
          <a:lstStyle/>
          <a:p>
            <a:r>
              <a:rPr lang="en-US" sz="40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GST Bill Finalized &amp; Input credit system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680898"/>
              </p:ext>
            </p:extLst>
          </p:nvPr>
        </p:nvGraphicFramePr>
        <p:xfrm>
          <a:off x="1450975" y="2016124"/>
          <a:ext cx="9604375" cy="3793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537" y="5553903"/>
            <a:ext cx="6181880" cy="512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057" y="0"/>
            <a:ext cx="2206943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8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idx="4294967295"/>
          </p:nvPr>
        </p:nvSpPr>
        <p:spPr>
          <a:xfrm>
            <a:off x="0" y="371475"/>
            <a:ext cx="10537825" cy="809625"/>
          </a:xfrm>
          <a:prstGeom prst="rect">
            <a:avLst/>
          </a:prstGeom>
        </p:spPr>
        <p:txBody>
          <a:bodyPr/>
          <a:lstStyle/>
          <a:p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Taxes subsumed under CGST</a:t>
            </a: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196" y="776280"/>
            <a:ext cx="5974598" cy="5279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057" y="0"/>
            <a:ext cx="2206943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468" y="416727"/>
            <a:ext cx="10747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Taxes subsumed under SGST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88" y="1001503"/>
            <a:ext cx="9089924" cy="5103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057" y="0"/>
            <a:ext cx="2206943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Taxes not subsumed under GST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Basic Custom Duties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Excise on liquor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Property Tax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Stamp Duty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Tax on sale/consumption of electricity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057" y="0"/>
            <a:ext cx="2206943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Products not covered under GST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34743"/>
            <a:ext cx="9603275" cy="262319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Petroleum Crude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Motor Spirit(Petrol)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High Speed diesel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Natural Gas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Aviation turbine fuel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Liquor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51579" y="4833704"/>
            <a:ext cx="9434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Note : -</a:t>
            </a:r>
            <a:r>
              <a:rPr lang="en-US" sz="2000" dirty="0"/>
              <a:t>What will be status of Tobacco and Tobacco products under the GST regime? </a:t>
            </a:r>
          </a:p>
          <a:p>
            <a:r>
              <a:rPr lang="en-US" sz="2000" dirty="0"/>
              <a:t>Ans. Tobacco and tobacco products would be subject to GST. In addition, the Centre would have the power to levy Central Excise duty on these products.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057" y="0"/>
            <a:ext cx="2206943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3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GST charge is come into picture : “SUPPLY”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US" sz="2800" dirty="0">
                <a:ln w="12700"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Under GST Regime, Supply is the Taxable Event.</a:t>
            </a:r>
          </a:p>
          <a:p>
            <a:pPr algn="just"/>
            <a:r>
              <a:rPr lang="en-US" sz="2800" dirty="0">
                <a:ln w="12700"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Supply is carried out for Consideration or in course of Furtherance of Business</a:t>
            </a:r>
          </a:p>
          <a:p>
            <a:pPr algn="just"/>
            <a:r>
              <a:rPr lang="en-US" sz="2800" dirty="0">
                <a:ln w="12700"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Supply is Taxable as per Time of Supply and Rate during the Time of Supply.</a:t>
            </a:r>
          </a:p>
          <a:p>
            <a:pPr algn="just"/>
            <a:r>
              <a:rPr lang="en-US" sz="2800" dirty="0">
                <a:ln w="12700"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Valuation of Supply is Transaction Value.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1784</Words>
  <Application>Microsoft Office PowerPoint</Application>
  <PresentationFormat>Custom</PresentationFormat>
  <Paragraphs>213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Gallery</vt:lpstr>
      <vt:lpstr>    GST (GOODS &amp; SERVICE TAX)             by Top GST Experts </vt:lpstr>
      <vt:lpstr>Basics about GST   What is GST??</vt:lpstr>
      <vt:lpstr>Why GST is Necessary ?.</vt:lpstr>
      <vt:lpstr>GST Bill Finalized &amp; Input credit system</vt:lpstr>
      <vt:lpstr>Taxes subsumed under CGST</vt:lpstr>
      <vt:lpstr>PowerPoint Presentation</vt:lpstr>
      <vt:lpstr>Taxes not subsumed under GST</vt:lpstr>
      <vt:lpstr>Products not covered under GST </vt:lpstr>
      <vt:lpstr>When GST charge is come into picture : “SUPPLY”</vt:lpstr>
      <vt:lpstr>Recent Imp. GST Amendments  1. Amendments in Returns </vt:lpstr>
      <vt:lpstr>PowerPoint Presentation</vt:lpstr>
      <vt:lpstr>Other Key Amendments related to returns and forms</vt:lpstr>
      <vt:lpstr>Other Key Amendments</vt:lpstr>
      <vt:lpstr>COVID 19 Relief Measures _ Compliance Part  Relief for Compliance Related to GST in Tax Audit Report </vt:lpstr>
      <vt:lpstr>COVID 19 Relief Measures _ Compliance Part  Related to Monthly GST Returns and Payments</vt:lpstr>
      <vt:lpstr>COVID 19 Relief Measures _ Compliance Part  Related to Monthly GST Returns and Payments</vt:lpstr>
      <vt:lpstr>PowerPoint Presentation</vt:lpstr>
      <vt:lpstr>PowerPoint Presentation</vt:lpstr>
      <vt:lpstr>PowerPoint Presentation</vt:lpstr>
      <vt:lpstr> COVID 19 Relief Measures _ to General Public benefit </vt:lpstr>
      <vt:lpstr> COVID 19 Relief Measures _ to General Public benefit </vt:lpstr>
      <vt:lpstr> COVID 19 Relief Measures _ to General Public benefit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2017-06-16T10:48:52Z</dcterms:created>
  <dcterms:modified xsi:type="dcterms:W3CDTF">2020-05-01T15:02:44Z</dcterms:modified>
</cp:coreProperties>
</file>